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5.xml" ContentType="application/vnd.openxmlformats-officedocument.drawingml.chartshapes+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6.xml" ContentType="application/vnd.openxmlformats-officedocument.drawingml.chartshapes+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7.xml" ContentType="application/vnd.openxmlformats-officedocument.drawingml.chartshapes+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9.xml" ContentType="application/vnd.openxmlformats-officedocument.drawingml.chartshapes+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0.xml" ContentType="application/vnd.openxmlformats-officedocument.drawingml.chartshapes+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5.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6.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drawings/drawing13.xml" ContentType="application/vnd.openxmlformats-officedocument.drawingml.chartshapes+xml"/>
  <Override PartName="/ppt/charts/chart14.xml" ContentType="application/vnd.openxmlformats-officedocument.drawingml.chart+xml"/>
  <Override PartName="/ppt/drawings/drawing14.xml" ContentType="application/vnd.openxmlformats-officedocument.drawingml.chartshapes+xml"/>
  <Override PartName="/ppt/charts/chart15.xml" ContentType="application/vnd.openxmlformats-officedocument.drawingml.chart+xml"/>
  <Override PartName="/ppt/drawings/drawing15.xml" ContentType="application/vnd.openxmlformats-officedocument.drawingml.chartshapes+xml"/>
  <Override PartName="/ppt/charts/chart16.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6.xml" ContentType="application/vnd.openxmlformats-officedocument.drawingml.chartshapes+xml"/>
  <Override PartName="/ppt/charts/chart17.xml" ContentType="application/vnd.openxmlformats-officedocument.drawingml.chart+xml"/>
  <Override PartName="/ppt/theme/themeOverride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charts/style13.xml" ContentType="application/vnd.ms-office.chartstyle+xml"/>
  <Override PartName="/ppt/charts/colors13.xml" ContentType="application/vnd.ms-office.chartcolorstyle+xml"/>
  <Override PartName="/ppt/drawings/drawing1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78" r:id="rId5"/>
    <p:sldId id="281" r:id="rId6"/>
    <p:sldId id="262" r:id="rId7"/>
    <p:sldId id="263" r:id="rId8"/>
    <p:sldId id="276" r:id="rId9"/>
    <p:sldId id="264" r:id="rId10"/>
    <p:sldId id="265" r:id="rId11"/>
    <p:sldId id="277" r:id="rId12"/>
    <p:sldId id="280" r:id="rId13"/>
    <p:sldId id="267" r:id="rId14"/>
    <p:sldId id="268" r:id="rId15"/>
    <p:sldId id="269" r:id="rId16"/>
    <p:sldId id="270" r:id="rId17"/>
    <p:sldId id="271" r:id="rId18"/>
    <p:sldId id="272" r:id="rId19"/>
    <p:sldId id="273" r:id="rId20"/>
    <p:sldId id="274" r:id="rId21"/>
    <p:sldId id="279" r:id="rId22"/>
  </p:sldIdLst>
  <p:sldSz cx="4610100" cy="3460750"/>
  <p:notesSz cx="4610100" cy="3460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96"/>
    <p:restoredTop sz="91470"/>
  </p:normalViewPr>
  <p:slideViewPr>
    <p:cSldViewPr>
      <p:cViewPr varScale="1">
        <p:scale>
          <a:sx n="132" d="100"/>
          <a:sy n="132" d="100"/>
        </p:scale>
        <p:origin x="260" y="6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Users\mariajosepozos\Library\CloudStorage\Dropbox\WIR26-MP%20y%20RGC\versiones%20finales%20_mjpg\Executive%20Summary.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1.xml"/><Relationship Id="rId4" Type="http://schemas.openxmlformats.org/officeDocument/2006/relationships/oleObject" Target="file:///\\Users\mariajosepozos\Library\CloudStorage\Dropbox\WIR26-MP%20y%20RGC\versiones%20finales%20_mjpg\Executive%20Summary.xlsx"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12.xml"/><Relationship Id="rId4" Type="http://schemas.openxmlformats.org/officeDocument/2006/relationships/oleObject" Target="file:///\\Users\mariajosepozos\Library\CloudStorage\Dropbox\WIR26-MP%20y%20RGC\versiones%20finales%20_mjpg\Executive%20Summary.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Users\mariajosepozos\Library\CloudStorage\Dropbox\WIR26-MP%20y%20RGC\versiones%20finales%20_mjpg\Executive%20Summary.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oleObject" Target="file:///\\Users\mariajosepozos\Library\CloudStorage\Dropbox\WIR26-MP%20y%20RGC\versiones%20finales%20_mjpg\Executive%20Summary.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oleObject" Target="file:///\\Users\mariajosepozos\Library\CloudStorage\Dropbox\WIR26-MP%20y%20RGC\versiones%20finales%20_mjpg\Executive%20Summary.xlsx" TargetMode="External"/></Relationships>
</file>

<file path=ppt/charts/_rels/chart16.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Users\mariajosepozos\Library\CloudStorage\Dropbox\WIR26-MP%20y%20RGC\versiones%20finales%20_mjpg\Executive%20Summary.xlsx" TargetMode="External"/><Relationship Id="rId1" Type="http://schemas.openxmlformats.org/officeDocument/2006/relationships/themeOverride" Target="../theme/themeOverride7.xml"/></Relationships>
</file>

<file path=ppt/charts/_rels/chart18.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18.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Users\mariajosepozos\Library\CloudStorage\Dropbox\WIR26-MP%20y%20RGC\versiones%20finales%20_mjpg\Executive%20Summary.xlsx" TargetMode="Externa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Users\mariajosepozos\Library\CloudStorage\Dropbox\WIR26-MP%20y%20RGC\versiones%20finales%20_mjpg\Executive%20Summary.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r.gomez-carrera\Dropbox\WIR26-MP%20y%20RGC\versiones%20finales%20_mjpg\Executive%20Summary.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6.xml"/></Relationships>
</file>

<file path=ppt/charts/_rels/chart7.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8.xml"/><Relationship Id="rId4" Type="http://schemas.openxmlformats.org/officeDocument/2006/relationships/oleObject" Target="file:///\\Users\mariajosepozos\Library\CloudStorage\Dropbox\WIR26-MP%20y%20RGC\versiones%20finales%20_mjpg\Executive%20Summary.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Users\mariajosepozos\Library\CloudStorage\Dropbox\WIR26-MP%20y%20RGC\versiones%20finales%20_mjpg\Executive%20Summary.xlsx" TargetMode="Externa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1" i="0" u="none" strike="noStrike" kern="1200" spc="0" baseline="0">
                <a:solidFill>
                  <a:schemeClr val="tx1"/>
                </a:solidFill>
                <a:latin typeface="Calibri" panose="020F0502020204030204" pitchFamily="34" charset="0"/>
                <a:ea typeface="+mn-ea"/>
                <a:cs typeface="Calibri" panose="020F0502020204030204" pitchFamily="34" charset="0"/>
              </a:defRPr>
            </a:pPr>
            <a:r>
              <a:rPr lang="es-MX" sz="800" b="1"/>
              <a:t>Share of global income or wealth per group, 2025</a:t>
            </a:r>
          </a:p>
        </c:rich>
      </c:tx>
      <c:layout>
        <c:manualLayout>
          <c:xMode val="edge"/>
          <c:yMode val="edge"/>
          <c:x val="0.2673710477801019"/>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Calibri" panose="020F0502020204030204" pitchFamily="34" charset="0"/>
              <a:ea typeface="+mn-ea"/>
              <a:cs typeface="Calibri" panose="020F0502020204030204" pitchFamily="34" charset="0"/>
            </a:defRPr>
          </a:pPr>
          <a:endParaRPr lang="en-US"/>
        </a:p>
      </c:txPr>
    </c:title>
    <c:autoTitleDeleted val="0"/>
    <c:plotArea>
      <c:layout>
        <c:manualLayout>
          <c:layoutTarget val="inner"/>
          <c:xMode val="edge"/>
          <c:yMode val="edge"/>
          <c:x val="0.10513700465000859"/>
          <c:y val="5.4372291773557485E-2"/>
          <c:w val="0.86541026559299494"/>
          <c:h val="0.63134853301241856"/>
        </c:manualLayout>
      </c:layout>
      <c:barChart>
        <c:barDir val="col"/>
        <c:grouping val="clustered"/>
        <c:varyColors val="0"/>
        <c:ser>
          <c:idx val="0"/>
          <c:order val="0"/>
          <c:tx>
            <c:strRef>
              <c:f>'data-F1'!$B$2</c:f>
              <c:strCache>
                <c:ptCount val="1"/>
                <c:pt idx="0">
                  <c:v>Bottom 50%</c:v>
                </c:pt>
              </c:strCache>
            </c:strRef>
          </c:tx>
          <c:spPr>
            <a:solidFill>
              <a:srgbClr val="0066B1"/>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'data-F1'!$A$3:$A$4</c:f>
              <c:strCache>
                <c:ptCount val="2"/>
                <c:pt idx="0">
                  <c:v>Income</c:v>
                </c:pt>
                <c:pt idx="1">
                  <c:v>Wealth</c:v>
                </c:pt>
              </c:strCache>
            </c:strRef>
          </c:cat>
          <c:val>
            <c:numRef>
              <c:f>'data-F1'!$B$3:$B$4</c:f>
              <c:numCache>
                <c:formatCode>0%</c:formatCode>
                <c:ptCount val="2"/>
                <c:pt idx="0">
                  <c:v>8.3949998021125793E-2</c:v>
                </c:pt>
                <c:pt idx="1">
                  <c:v>2.0124999806284904E-2</c:v>
                </c:pt>
              </c:numCache>
            </c:numRef>
          </c:val>
          <c:extLst>
            <c:ext xmlns:c16="http://schemas.microsoft.com/office/drawing/2014/chart" uri="{C3380CC4-5D6E-409C-BE32-E72D297353CC}">
              <c16:uniqueId val="{00000000-9FDA-674F-BEFA-90E81744DD48}"/>
            </c:ext>
          </c:extLst>
        </c:ser>
        <c:ser>
          <c:idx val="1"/>
          <c:order val="1"/>
          <c:tx>
            <c:strRef>
              <c:f>'data-F1'!$C$2</c:f>
              <c:strCache>
                <c:ptCount val="1"/>
                <c:pt idx="0">
                  <c:v>Middle 40%</c:v>
                </c:pt>
              </c:strCache>
            </c:strRef>
          </c:tx>
          <c:spPr>
            <a:solidFill>
              <a:srgbClr val="2AA02B"/>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'data-F1'!$A$3:$A$4</c:f>
              <c:strCache>
                <c:ptCount val="2"/>
                <c:pt idx="0">
                  <c:v>Income</c:v>
                </c:pt>
                <c:pt idx="1">
                  <c:v>Wealth</c:v>
                </c:pt>
              </c:strCache>
            </c:strRef>
          </c:cat>
          <c:val>
            <c:numRef>
              <c:f>'data-F1'!$C$3:$C$4</c:f>
              <c:numCache>
                <c:formatCode>0%</c:formatCode>
                <c:ptCount val="2"/>
                <c:pt idx="0">
                  <c:v>0.38444998860359192</c:v>
                </c:pt>
                <c:pt idx="1">
                  <c:v>0.23432500660419464</c:v>
                </c:pt>
              </c:numCache>
            </c:numRef>
          </c:val>
          <c:extLst>
            <c:ext xmlns:c16="http://schemas.microsoft.com/office/drawing/2014/chart" uri="{C3380CC4-5D6E-409C-BE32-E72D297353CC}">
              <c16:uniqueId val="{00000001-9FDA-674F-BEFA-90E81744DD48}"/>
            </c:ext>
          </c:extLst>
        </c:ser>
        <c:ser>
          <c:idx val="2"/>
          <c:order val="2"/>
          <c:tx>
            <c:strRef>
              <c:f>'data-F1'!$D$2</c:f>
              <c:strCache>
                <c:ptCount val="1"/>
                <c:pt idx="0">
                  <c:v>Top 10%</c:v>
                </c:pt>
              </c:strCache>
            </c:strRef>
          </c:tx>
          <c:spPr>
            <a:solidFill>
              <a:srgbClr val="E3000A"/>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'data-F1'!$A$3:$A$4</c:f>
              <c:strCache>
                <c:ptCount val="2"/>
                <c:pt idx="0">
                  <c:v>Income</c:v>
                </c:pt>
                <c:pt idx="1">
                  <c:v>Wealth</c:v>
                </c:pt>
              </c:strCache>
            </c:strRef>
          </c:cat>
          <c:val>
            <c:numRef>
              <c:f>'data-F1'!$D$3:$D$4</c:f>
              <c:numCache>
                <c:formatCode>0%</c:formatCode>
                <c:ptCount val="2"/>
                <c:pt idx="0">
                  <c:v>0.53167498111724854</c:v>
                </c:pt>
                <c:pt idx="1">
                  <c:v>0.74554997682571411</c:v>
                </c:pt>
              </c:numCache>
            </c:numRef>
          </c:val>
          <c:extLst>
            <c:ext xmlns:c16="http://schemas.microsoft.com/office/drawing/2014/chart" uri="{C3380CC4-5D6E-409C-BE32-E72D297353CC}">
              <c16:uniqueId val="{00000002-9FDA-674F-BEFA-90E81744DD48}"/>
            </c:ext>
          </c:extLst>
        </c:ser>
        <c:dLbls>
          <c:showLegendKey val="0"/>
          <c:showVal val="0"/>
          <c:showCatName val="0"/>
          <c:showSerName val="0"/>
          <c:showPercent val="0"/>
          <c:showBubbleSize val="0"/>
        </c:dLbls>
        <c:gapWidth val="303"/>
        <c:overlap val="-50"/>
        <c:axId val="487895080"/>
        <c:axId val="487895864"/>
      </c:barChart>
      <c:catAx>
        <c:axId val="487895080"/>
        <c:scaling>
          <c:orientation val="minMax"/>
        </c:scaling>
        <c:delete val="0"/>
        <c:axPos val="b"/>
        <c:numFmt formatCode="@" sourceLinked="0"/>
        <c:majorTickMark val="none"/>
        <c:minorTickMark val="none"/>
        <c:tickLblPos val="nextTo"/>
        <c:spPr>
          <a:noFill/>
          <a:ln w="12700" cap="flat" cmpd="sng" algn="ctr">
            <a:solidFill>
              <a:srgbClr val="BCBCBC"/>
            </a:solidFill>
            <a:round/>
          </a:ln>
          <a:effectLst/>
        </c:spPr>
        <c:txPr>
          <a:bodyPr rot="-6000000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crossAx val="487895864"/>
        <c:crosses val="autoZero"/>
        <c:auto val="0"/>
        <c:lblAlgn val="ctr"/>
        <c:lblOffset val="100"/>
        <c:noMultiLvlLbl val="0"/>
      </c:catAx>
      <c:valAx>
        <c:axId val="487895864"/>
        <c:scaling>
          <c:orientation val="minMax"/>
          <c:max val="0.9"/>
        </c:scaling>
        <c:delete val="0"/>
        <c:axPos val="l"/>
        <c:majorGridlines>
          <c:spPr>
            <a:ln w="9525"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r>
                  <a:rPr lang="fr-FR" dirty="0"/>
                  <a:t>Share of global income or </a:t>
                </a:r>
                <a:r>
                  <a:rPr lang="fr-FR" dirty="0" err="1"/>
                  <a:t>wealth</a:t>
                </a:r>
                <a:endParaRPr lang="fr-FR" dirty="0"/>
              </a:p>
            </c:rich>
          </c:tx>
          <c:layout>
            <c:manualLayout>
              <c:xMode val="edge"/>
              <c:yMode val="edge"/>
              <c:x val="6.1191744472298753E-3"/>
              <c:y val="0.11755066742080385"/>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title>
        <c:numFmt formatCode="0%" sourceLinked="0"/>
        <c:majorTickMark val="out"/>
        <c:minorTickMark val="none"/>
        <c:tickLblPos val="nextTo"/>
        <c:spPr>
          <a:noFill/>
          <a:ln w="12700">
            <a:solidFill>
              <a:srgbClr val="BCBCBC"/>
            </a:solidFill>
          </a:ln>
          <a:effectLst/>
        </c:spPr>
        <c:txPr>
          <a:bodyPr rot="-6000000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crossAx val="487895080"/>
        <c:crossesAt val="1"/>
        <c:crossBetween val="between"/>
      </c:valAx>
      <c:spPr>
        <a:noFill/>
        <a:ln>
          <a:noFill/>
        </a:ln>
        <a:effectLst/>
      </c:spPr>
    </c:plotArea>
    <c:legend>
      <c:legendPos val="b"/>
      <c:layout>
        <c:manualLayout>
          <c:xMode val="edge"/>
          <c:yMode val="edge"/>
          <c:x val="2.1506479578855025E-2"/>
          <c:y val="0.76693066491688544"/>
          <c:w val="0.95773366255258296"/>
          <c:h val="5.3571522309711288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sz="800" b="0">
          <a:solidFill>
            <a:schemeClr val="tx1"/>
          </a:solidFill>
          <a:latin typeface="Calibri" panose="020F0502020204030204" pitchFamily="34" charset="0"/>
          <a:cs typeface="Calibri" panose="020F0502020204030204" pitchFamily="34" charset="0"/>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800" b="1" i="0" u="none" strike="noStrike" kern="1200" spc="0" baseline="0">
                <a:solidFill>
                  <a:schemeClr val="tx1"/>
                </a:solidFill>
                <a:latin typeface="+mn-lt"/>
                <a:ea typeface="+mn-ea"/>
                <a:cs typeface="Arial" panose="020B0604020202020204" pitchFamily="34" charset="0"/>
              </a:defRPr>
            </a:pPr>
            <a:r>
              <a:rPr lang="es-MX" sz="800" b="1"/>
              <a:t>Inequality within regions, 2025</a:t>
            </a:r>
          </a:p>
          <a:p>
            <a:pPr algn="ctr" rtl="0">
              <a:defRPr sz="800" b="1"/>
            </a:pPr>
            <a:r>
              <a:rPr lang="es-MX" sz="800" b="1"/>
              <a:t>Income</a:t>
            </a:r>
          </a:p>
        </c:rich>
      </c:tx>
      <c:layout>
        <c:manualLayout>
          <c:xMode val="edge"/>
          <c:yMode val="edge"/>
          <c:x val="0.35133315980130581"/>
          <c:y val="0"/>
        </c:manualLayout>
      </c:layout>
      <c:overlay val="0"/>
      <c:spPr>
        <a:noFill/>
        <a:ln>
          <a:noFill/>
        </a:ln>
        <a:effectLst/>
      </c:spPr>
      <c:txPr>
        <a:bodyPr rot="0" spcFirstLastPara="1" vertOverflow="ellipsis" vert="horz" wrap="square" anchor="ctr" anchorCtr="1"/>
        <a:lstStyle/>
        <a:p>
          <a:pPr algn="ctr" rtl="0">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0284961280666362"/>
          <c:y val="0.1071078855731149"/>
          <c:w val="0.88419405218975722"/>
          <c:h val="0.51131026799450674"/>
        </c:manualLayout>
      </c:layout>
      <c:barChart>
        <c:barDir val="col"/>
        <c:grouping val="clustered"/>
        <c:varyColors val="0"/>
        <c:ser>
          <c:idx val="0"/>
          <c:order val="0"/>
          <c:tx>
            <c:strRef>
              <c:f>'data-F8.a'!$C$2</c:f>
              <c:strCache>
                <c:ptCount val="1"/>
                <c:pt idx="0">
                  <c:v>Bottom 50%</c:v>
                </c:pt>
              </c:strCache>
            </c:strRef>
          </c:tx>
          <c:spPr>
            <a:solidFill>
              <a:srgbClr val="0061A8"/>
            </a:solidFill>
            <a:ln>
              <a:solidFill>
                <a:srgbClr val="0061A8"/>
              </a:solid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'data-F8.a'!$C$3:$C$10</c:f>
              <c:numCache>
                <c:formatCode>0%</c:formatCode>
                <c:ptCount val="8"/>
                <c:pt idx="0">
                  <c:v>0.18914999067783356</c:v>
                </c:pt>
                <c:pt idx="1">
                  <c:v>0.1284250020980835</c:v>
                </c:pt>
                <c:pt idx="2">
                  <c:v>0.13185000419616699</c:v>
                </c:pt>
                <c:pt idx="3">
                  <c:v>0.13707500696182251</c:v>
                </c:pt>
                <c:pt idx="4">
                  <c:v>0.10132499784231186</c:v>
                </c:pt>
                <c:pt idx="5">
                  <c:v>0.13577499985694885</c:v>
                </c:pt>
                <c:pt idx="6">
                  <c:v>0.10772500187158585</c:v>
                </c:pt>
                <c:pt idx="7">
                  <c:v>7.9624995589256287E-2</c:v>
                </c:pt>
              </c:numCache>
            </c:numRef>
          </c:val>
          <c:extLst>
            <c:ext xmlns:c16="http://schemas.microsoft.com/office/drawing/2014/chart" uri="{C3380CC4-5D6E-409C-BE32-E72D297353CC}">
              <c16:uniqueId val="{00000000-C159-6B4B-B982-67461A9B4B40}"/>
            </c:ext>
          </c:extLst>
        </c:ser>
        <c:ser>
          <c:idx val="1"/>
          <c:order val="1"/>
          <c:tx>
            <c:strRef>
              <c:f>'data-F8.a'!$D$2</c:f>
              <c:strCache>
                <c:ptCount val="1"/>
                <c:pt idx="0">
                  <c:v>Middle 40%</c:v>
                </c:pt>
              </c:strCache>
            </c:strRef>
          </c:tx>
          <c:spPr>
            <a:solidFill>
              <a:srgbClr val="2A9E2A"/>
            </a:solidFill>
            <a:ln>
              <a:no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'data-F8.a'!$D$3:$D$10</c:f>
              <c:numCache>
                <c:formatCode>0%</c:formatCode>
                <c:ptCount val="8"/>
                <c:pt idx="0">
                  <c:v>0.44659999012947083</c:v>
                </c:pt>
                <c:pt idx="1">
                  <c:v>0.42122501134872437</c:v>
                </c:pt>
                <c:pt idx="2">
                  <c:v>0.4004250168800354</c:v>
                </c:pt>
                <c:pt idx="3">
                  <c:v>0.3577750027179718</c:v>
                </c:pt>
                <c:pt idx="4">
                  <c:v>0.35179999470710754</c:v>
                </c:pt>
                <c:pt idx="5">
                  <c:v>0.31407499313354492</c:v>
                </c:pt>
                <c:pt idx="6">
                  <c:v>0.32580000162124634</c:v>
                </c:pt>
                <c:pt idx="7">
                  <c:v>0.34645000100135803</c:v>
                </c:pt>
              </c:numCache>
            </c:numRef>
          </c:val>
          <c:extLst>
            <c:ext xmlns:c16="http://schemas.microsoft.com/office/drawing/2014/chart" uri="{C3380CC4-5D6E-409C-BE32-E72D297353CC}">
              <c16:uniqueId val="{00000001-C159-6B4B-B982-67461A9B4B40}"/>
            </c:ext>
          </c:extLst>
        </c:ser>
        <c:ser>
          <c:idx val="2"/>
          <c:order val="2"/>
          <c:tx>
            <c:strRef>
              <c:f>'data-F8.a'!$E$2</c:f>
              <c:strCache>
                <c:ptCount val="1"/>
                <c:pt idx="0">
                  <c:v>Top 10%</c:v>
                </c:pt>
              </c:strCache>
            </c:strRef>
          </c:tx>
          <c:spPr>
            <a:solidFill>
              <a:srgbClr val="E10003"/>
            </a:solidFill>
            <a:ln>
              <a:no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'data-F8.a'!$E$3:$E$10</c:f>
              <c:numCache>
                <c:formatCode>0%</c:formatCode>
                <c:ptCount val="8"/>
                <c:pt idx="0">
                  <c:v>0.36425000429153442</c:v>
                </c:pt>
                <c:pt idx="1">
                  <c:v>0.45042499899864197</c:v>
                </c:pt>
                <c:pt idx="2">
                  <c:v>0.46782499551773071</c:v>
                </c:pt>
                <c:pt idx="3">
                  <c:v>0.50515002012252808</c:v>
                </c:pt>
                <c:pt idx="4">
                  <c:v>0.54680001735687256</c:v>
                </c:pt>
                <c:pt idx="5">
                  <c:v>0.55015003681182861</c:v>
                </c:pt>
                <c:pt idx="6">
                  <c:v>0.56647497415542603</c:v>
                </c:pt>
                <c:pt idx="7">
                  <c:v>0.57394999265670776</c:v>
                </c:pt>
              </c:numCache>
            </c:numRef>
          </c:val>
          <c:extLst>
            <c:ext xmlns:c16="http://schemas.microsoft.com/office/drawing/2014/chart" uri="{C3380CC4-5D6E-409C-BE32-E72D297353CC}">
              <c16:uniqueId val="{00000002-C159-6B4B-B982-67461A9B4B40}"/>
            </c:ext>
          </c:extLst>
        </c:ser>
        <c:dLbls>
          <c:showLegendKey val="0"/>
          <c:showVal val="0"/>
          <c:showCatName val="0"/>
          <c:showSerName val="0"/>
          <c:showPercent val="0"/>
          <c:showBubbleSize val="0"/>
        </c:dLbls>
        <c:gapWidth val="350"/>
        <c:overlap val="-25"/>
        <c:axId val="487911544"/>
        <c:axId val="487900176"/>
        <c:extLst/>
      </c:barChart>
      <c:catAx>
        <c:axId val="487911544"/>
        <c:scaling>
          <c:orientation val="minMax"/>
        </c:scaling>
        <c:delete val="0"/>
        <c:axPos val="b"/>
        <c:numFmt formatCode="General" sourceLinked="1"/>
        <c:majorTickMark val="out"/>
        <c:minorTickMark val="none"/>
        <c:tickLblPos val="nextTo"/>
        <c:spPr>
          <a:noFill/>
          <a:ln w="12700" cap="flat" cmpd="sng" algn="ctr">
            <a:solidFill>
              <a:srgbClr val="C2C2C2"/>
            </a:solidFill>
            <a:round/>
          </a:ln>
          <a:effectLst/>
        </c:spPr>
        <c:txPr>
          <a:bodyPr rot="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487900176"/>
        <c:crosses val="autoZero"/>
        <c:auto val="1"/>
        <c:lblAlgn val="ctr"/>
        <c:lblOffset val="100"/>
        <c:noMultiLvlLbl val="0"/>
      </c:catAx>
      <c:valAx>
        <c:axId val="487900176"/>
        <c:scaling>
          <c:orientation val="minMax"/>
          <c:max val="0.8"/>
        </c:scaling>
        <c:delete val="0"/>
        <c:axPos val="l"/>
        <c:majorGridlines>
          <c:spPr>
            <a:ln w="9525"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dirty="0"/>
                  <a:t>Share of national income (%)</a:t>
                </a:r>
              </a:p>
            </c:rich>
          </c:tx>
          <c:layout>
            <c:manualLayout>
              <c:xMode val="edge"/>
              <c:yMode val="edge"/>
              <c:x val="3.7787937702942354E-3"/>
              <c:y val="0.1714364002144981"/>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1"/>
        <c:majorTickMark val="out"/>
        <c:minorTickMark val="none"/>
        <c:tickLblPos val="nextTo"/>
        <c:spPr>
          <a:noFill/>
          <a:ln w="12700">
            <a:solidFill>
              <a:srgbClr val="C2C2C2"/>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487911544"/>
        <c:crosses val="autoZero"/>
        <c:crossBetween val="between"/>
      </c:valAx>
      <c:spPr>
        <a:noFill/>
        <a:ln>
          <a:noFill/>
        </a:ln>
        <a:effectLst/>
      </c:spPr>
    </c:plotArea>
    <c:legend>
      <c:legendPos val="b"/>
      <c:layout>
        <c:manualLayout>
          <c:xMode val="edge"/>
          <c:yMode val="edge"/>
          <c:x val="3.6082514479078544E-2"/>
          <c:y val="0.68890617083426198"/>
          <c:w val="0.9502345845241561"/>
          <c:h val="5.1698206216972589E-2"/>
        </c:manualLayout>
      </c:layout>
      <c:overlay val="0"/>
      <c:spPr>
        <a:noFill/>
        <a:ln>
          <a:noFill/>
        </a:ln>
        <a:effectLst/>
      </c:spPr>
      <c:txPr>
        <a:bodyPr rot="0" spcFirstLastPara="1" vertOverflow="ellipsis" vert="horz" wrap="square" anchor="b" anchorCtr="1"/>
        <a:lstStyle/>
        <a:p>
          <a:pPr>
            <a:defRPr sz="800" b="0" i="0" u="none" strike="noStrike" kern="1200" baseline="0">
              <a:solidFill>
                <a:schemeClr val="tx1"/>
              </a:solidFill>
              <a:latin typeface="+mn-lt"/>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r>
              <a:rPr lang="es-MX" sz="800" b="1" dirty="0" err="1"/>
              <a:t>Redistribution</a:t>
            </a:r>
            <a:r>
              <a:rPr lang="es-MX" sz="800" b="1" dirty="0"/>
              <a:t>, 1980−2025: </a:t>
            </a:r>
            <a:r>
              <a:rPr lang="es-MX" sz="800" b="1" dirty="0" err="1"/>
              <a:t>Reduction</a:t>
            </a:r>
            <a:r>
              <a:rPr lang="es-MX" sz="800" b="1" dirty="0"/>
              <a:t> in top 10/</a:t>
            </a:r>
            <a:r>
              <a:rPr lang="es-MX" sz="800" b="1" dirty="0" err="1"/>
              <a:t>bottom</a:t>
            </a:r>
            <a:r>
              <a:rPr lang="es-MX" sz="800" b="1" dirty="0"/>
              <a:t> 50</a:t>
            </a:r>
          </a:p>
          <a:p>
            <a:pPr>
              <a:defRPr sz="800" b="1"/>
            </a:pPr>
            <a:r>
              <a:rPr lang="es-MX" sz="800" b="1" dirty="0" err="1"/>
              <a:t>income</a:t>
            </a:r>
            <a:r>
              <a:rPr lang="es-MX" sz="800" b="1" dirty="0"/>
              <a:t> gaps </a:t>
            </a:r>
            <a:r>
              <a:rPr lang="es-MX" sz="800" b="1" dirty="0" err="1"/>
              <a:t>through</a:t>
            </a:r>
            <a:r>
              <a:rPr lang="es-MX" sz="800" b="1" dirty="0"/>
              <a:t> </a:t>
            </a:r>
            <a:r>
              <a:rPr lang="es-MX" sz="800" b="1" dirty="0" err="1"/>
              <a:t>taxes</a:t>
            </a:r>
            <a:r>
              <a:rPr lang="es-MX" sz="800" b="1" dirty="0"/>
              <a:t> and </a:t>
            </a:r>
            <a:r>
              <a:rPr lang="es-MX" sz="800" b="1" dirty="0" err="1"/>
              <a:t>transfers</a:t>
            </a:r>
            <a:endParaRPr lang="es-MX" sz="800" b="1" dirty="0"/>
          </a:p>
        </c:rich>
      </c:tx>
      <c:layout>
        <c:manualLayout>
          <c:xMode val="edge"/>
          <c:yMode val="edge"/>
          <c:x val="0.22163814233964554"/>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3701286306153879"/>
          <c:y val="0.10447142851497303"/>
          <c:w val="0.82411639660744884"/>
          <c:h val="0.50293164157437908"/>
        </c:manualLayout>
      </c:layout>
      <c:lineChart>
        <c:grouping val="standard"/>
        <c:varyColors val="0"/>
        <c:ser>
          <c:idx val="1"/>
          <c:order val="0"/>
          <c:tx>
            <c:strRef>
              <c:f>'data-F10'!$C$2</c:f>
              <c:strCache>
                <c:ptCount val="1"/>
                <c:pt idx="0">
                  <c:v>East Asia</c:v>
                </c:pt>
              </c:strCache>
            </c:strRef>
          </c:tx>
          <c:spPr>
            <a:ln w="28575" cap="rnd">
              <a:solidFill>
                <a:srgbClr val="A00277"/>
              </a:solidFill>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'data-F10'!$C$3:$C$46</c:f>
              <c:numCache>
                <c:formatCode>0</c:formatCode>
                <c:ptCount val="44"/>
                <c:pt idx="0">
                  <c:v>6.8527135848999023</c:v>
                </c:pt>
                <c:pt idx="1">
                  <c:v>6.7633757591247559</c:v>
                </c:pt>
                <c:pt idx="2">
                  <c:v>6.7393288612365723</c:v>
                </c:pt>
                <c:pt idx="3">
                  <c:v>6.5417141914367676</c:v>
                </c:pt>
                <c:pt idx="4">
                  <c:v>6.3708133697509766</c:v>
                </c:pt>
                <c:pt idx="5">
                  <c:v>6.5823378562927246</c:v>
                </c:pt>
                <c:pt idx="6">
                  <c:v>6.6522235870361328</c:v>
                </c:pt>
                <c:pt idx="7">
                  <c:v>6.7477045059204102</c:v>
                </c:pt>
                <c:pt idx="8">
                  <c:v>6.749640941619873</c:v>
                </c:pt>
                <c:pt idx="9">
                  <c:v>6.9296565055847168</c:v>
                </c:pt>
                <c:pt idx="10">
                  <c:v>7.0860719680786133</c:v>
                </c:pt>
                <c:pt idx="11">
                  <c:v>6.6523728370666504</c:v>
                </c:pt>
                <c:pt idx="12">
                  <c:v>6.3147225379943848</c:v>
                </c:pt>
                <c:pt idx="13">
                  <c:v>6.3270244598388672</c:v>
                </c:pt>
                <c:pt idx="14">
                  <c:v>6.142524242401123</c:v>
                </c:pt>
                <c:pt idx="15">
                  <c:v>6.6457300186157227</c:v>
                </c:pt>
                <c:pt idx="16">
                  <c:v>5.9838747978210449</c:v>
                </c:pt>
                <c:pt idx="17">
                  <c:v>5.572932243347168</c:v>
                </c:pt>
                <c:pt idx="18">
                  <c:v>5.5190114974975586</c:v>
                </c:pt>
                <c:pt idx="19">
                  <c:v>6.3298087120056152</c:v>
                </c:pt>
                <c:pt idx="20">
                  <c:v>7.3233804702758789</c:v>
                </c:pt>
                <c:pt idx="21">
                  <c:v>9.3471946716308594</c:v>
                </c:pt>
                <c:pt idx="22">
                  <c:v>9.9795389175415039</c:v>
                </c:pt>
                <c:pt idx="23">
                  <c:v>9.7558889389038086</c:v>
                </c:pt>
                <c:pt idx="24">
                  <c:v>10.259432792663574</c:v>
                </c:pt>
                <c:pt idx="25">
                  <c:v>11.319057464599609</c:v>
                </c:pt>
                <c:pt idx="26">
                  <c:v>13.401724815368652</c:v>
                </c:pt>
                <c:pt idx="27">
                  <c:v>13.41081714630127</c:v>
                </c:pt>
                <c:pt idx="28">
                  <c:v>14.43819522857666</c:v>
                </c:pt>
                <c:pt idx="29">
                  <c:v>15.331182479858398</c:v>
                </c:pt>
                <c:pt idx="30">
                  <c:v>15.461295127868652</c:v>
                </c:pt>
                <c:pt idx="31">
                  <c:v>16.799053192138672</c:v>
                </c:pt>
                <c:pt idx="32">
                  <c:v>17.369998931884766</c:v>
                </c:pt>
                <c:pt idx="33">
                  <c:v>18.332071304321289</c:v>
                </c:pt>
                <c:pt idx="34">
                  <c:v>18.545982360839844</c:v>
                </c:pt>
                <c:pt idx="35">
                  <c:v>18.436985015869141</c:v>
                </c:pt>
                <c:pt idx="36">
                  <c:v>18.678237915039063</c:v>
                </c:pt>
                <c:pt idx="37">
                  <c:v>18.903936386108398</c:v>
                </c:pt>
                <c:pt idx="38">
                  <c:v>19.852306365966797</c:v>
                </c:pt>
                <c:pt idx="39">
                  <c:v>19.65656852722168</c:v>
                </c:pt>
                <c:pt idx="40">
                  <c:v>20.50971794128418</c:v>
                </c:pt>
                <c:pt idx="41">
                  <c:v>20.077768325805664</c:v>
                </c:pt>
                <c:pt idx="42">
                  <c:v>20.061979293823242</c:v>
                </c:pt>
                <c:pt idx="43">
                  <c:v>19.925693511962891</c:v>
                </c:pt>
              </c:numCache>
            </c:numRef>
          </c:val>
          <c:smooth val="0"/>
          <c:extLst>
            <c:ext xmlns:c16="http://schemas.microsoft.com/office/drawing/2014/chart" uri="{C3380CC4-5D6E-409C-BE32-E72D297353CC}">
              <c16:uniqueId val="{00000000-CA87-F248-9287-332A311E59DB}"/>
            </c:ext>
          </c:extLst>
        </c:ser>
        <c:ser>
          <c:idx val="3"/>
          <c:order val="1"/>
          <c:tx>
            <c:strRef>
              <c:f>'data-F10'!$F$2</c:f>
              <c:strCache>
                <c:ptCount val="1"/>
                <c:pt idx="0">
                  <c:v>Latin America</c:v>
                </c:pt>
              </c:strCache>
            </c:strRef>
          </c:tx>
          <c:spPr>
            <a:ln w="28575" cap="rnd">
              <a:solidFill>
                <a:srgbClr val="1A981B"/>
              </a:solidFill>
              <a:prstDash val="solid"/>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'data-F10'!$F$3:$F$46</c:f>
              <c:numCache>
                <c:formatCode>0</c:formatCode>
                <c:ptCount val="44"/>
                <c:pt idx="0">
                  <c:v>14.427885055541992</c:v>
                </c:pt>
                <c:pt idx="1">
                  <c:v>15.602521896362305</c:v>
                </c:pt>
                <c:pt idx="2">
                  <c:v>15.550769805908203</c:v>
                </c:pt>
                <c:pt idx="3">
                  <c:v>15.555007934570313</c:v>
                </c:pt>
                <c:pt idx="4">
                  <c:v>14.8651123046875</c:v>
                </c:pt>
                <c:pt idx="5">
                  <c:v>14.446850776672363</c:v>
                </c:pt>
                <c:pt idx="6">
                  <c:v>14.547518730163574</c:v>
                </c:pt>
                <c:pt idx="7">
                  <c:v>12.818926811218262</c:v>
                </c:pt>
                <c:pt idx="8">
                  <c:v>13.230969429016113</c:v>
                </c:pt>
                <c:pt idx="9">
                  <c:v>14.049172401428223</c:v>
                </c:pt>
                <c:pt idx="10">
                  <c:v>14.611865997314453</c:v>
                </c:pt>
                <c:pt idx="11">
                  <c:v>13.964413642883301</c:v>
                </c:pt>
                <c:pt idx="12">
                  <c:v>14.661007881164551</c:v>
                </c:pt>
                <c:pt idx="13">
                  <c:v>16.325893402099609</c:v>
                </c:pt>
                <c:pt idx="14">
                  <c:v>17.883050918579102</c:v>
                </c:pt>
                <c:pt idx="15">
                  <c:v>17.064044952392578</c:v>
                </c:pt>
                <c:pt idx="16">
                  <c:v>17.093404769897461</c:v>
                </c:pt>
                <c:pt idx="17">
                  <c:v>17.195585250854492</c:v>
                </c:pt>
                <c:pt idx="18">
                  <c:v>17.92210578918457</c:v>
                </c:pt>
                <c:pt idx="19">
                  <c:v>19.821521759033203</c:v>
                </c:pt>
                <c:pt idx="20">
                  <c:v>13.843034744262695</c:v>
                </c:pt>
                <c:pt idx="21">
                  <c:v>16.571203231811523</c:v>
                </c:pt>
                <c:pt idx="22">
                  <c:v>20.768280029296875</c:v>
                </c:pt>
                <c:pt idx="23">
                  <c:v>17.461652755737305</c:v>
                </c:pt>
                <c:pt idx="24">
                  <c:v>19.024656295776367</c:v>
                </c:pt>
                <c:pt idx="25">
                  <c:v>22.201095581054688</c:v>
                </c:pt>
                <c:pt idx="26">
                  <c:v>25.451166152954102</c:v>
                </c:pt>
                <c:pt idx="27">
                  <c:v>25.008443832397461</c:v>
                </c:pt>
                <c:pt idx="28">
                  <c:v>25.421335220336914</c:v>
                </c:pt>
                <c:pt idx="29">
                  <c:v>26.631694793701172</c:v>
                </c:pt>
                <c:pt idx="30">
                  <c:v>25.651716232299805</c:v>
                </c:pt>
                <c:pt idx="31">
                  <c:v>26.401439666748047</c:v>
                </c:pt>
                <c:pt idx="32">
                  <c:v>27.791322708129883</c:v>
                </c:pt>
                <c:pt idx="33">
                  <c:v>26.990291595458984</c:v>
                </c:pt>
                <c:pt idx="34">
                  <c:v>28.285434722900391</c:v>
                </c:pt>
                <c:pt idx="35">
                  <c:v>27.773464202880859</c:v>
                </c:pt>
                <c:pt idx="36">
                  <c:v>29.397537231445313</c:v>
                </c:pt>
                <c:pt idx="37">
                  <c:v>28.106138229370117</c:v>
                </c:pt>
                <c:pt idx="38">
                  <c:v>30.413061141967773</c:v>
                </c:pt>
                <c:pt idx="39">
                  <c:v>29.096298217773438</c:v>
                </c:pt>
                <c:pt idx="40">
                  <c:v>37.131046295166016</c:v>
                </c:pt>
                <c:pt idx="41">
                  <c:v>31.86981201171875</c:v>
                </c:pt>
                <c:pt idx="42">
                  <c:v>28.814418792724609</c:v>
                </c:pt>
                <c:pt idx="43">
                  <c:v>28.798919677734375</c:v>
                </c:pt>
              </c:numCache>
            </c:numRef>
          </c:val>
          <c:smooth val="0"/>
          <c:extLst>
            <c:ext xmlns:c16="http://schemas.microsoft.com/office/drawing/2014/chart" uri="{C3380CC4-5D6E-409C-BE32-E72D297353CC}">
              <c16:uniqueId val="{00000001-CA87-F248-9287-332A311E59DB}"/>
            </c:ext>
          </c:extLst>
        </c:ser>
        <c:ser>
          <c:idx val="7"/>
          <c:order val="2"/>
          <c:tx>
            <c:strRef>
              <c:f>'data-F10'!$D$2</c:f>
              <c:strCache>
                <c:ptCount val="1"/>
                <c:pt idx="0">
                  <c:v>North America &amp; Oceania</c:v>
                </c:pt>
              </c:strCache>
            </c:strRef>
          </c:tx>
          <c:spPr>
            <a:ln w="28575" cap="rnd">
              <a:solidFill>
                <a:srgbClr val="E3020A"/>
              </a:solidFill>
              <a:prstDash val="solid"/>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'data-F10'!$D$3:$D$46</c:f>
              <c:numCache>
                <c:formatCode>0</c:formatCode>
                <c:ptCount val="44"/>
                <c:pt idx="0">
                  <c:v>32.295093536376953</c:v>
                </c:pt>
                <c:pt idx="1">
                  <c:v>30.592536926269531</c:v>
                </c:pt>
                <c:pt idx="2">
                  <c:v>29.228910446166992</c:v>
                </c:pt>
                <c:pt idx="3">
                  <c:v>29.482492446899414</c:v>
                </c:pt>
                <c:pt idx="4">
                  <c:v>27.539491653442383</c:v>
                </c:pt>
                <c:pt idx="5">
                  <c:v>27.938804626464844</c:v>
                </c:pt>
                <c:pt idx="6">
                  <c:v>28.94366455078125</c:v>
                </c:pt>
                <c:pt idx="7">
                  <c:v>30.607866287231445</c:v>
                </c:pt>
                <c:pt idx="8">
                  <c:v>29.919090270996094</c:v>
                </c:pt>
                <c:pt idx="9">
                  <c:v>31.038904190063477</c:v>
                </c:pt>
                <c:pt idx="10">
                  <c:v>31.898324966430664</c:v>
                </c:pt>
                <c:pt idx="11">
                  <c:v>33.604164123535156</c:v>
                </c:pt>
                <c:pt idx="12">
                  <c:v>35.432971954345703</c:v>
                </c:pt>
                <c:pt idx="13">
                  <c:v>36.878829956054688</c:v>
                </c:pt>
                <c:pt idx="14">
                  <c:v>36.981204986572266</c:v>
                </c:pt>
                <c:pt idx="15">
                  <c:v>37.821720123291016</c:v>
                </c:pt>
                <c:pt idx="16">
                  <c:v>37.834873199462891</c:v>
                </c:pt>
                <c:pt idx="17">
                  <c:v>38.038185119628906</c:v>
                </c:pt>
                <c:pt idx="18">
                  <c:v>37.797824859619141</c:v>
                </c:pt>
                <c:pt idx="19">
                  <c:v>37.629344940185547</c:v>
                </c:pt>
                <c:pt idx="20">
                  <c:v>37.336864471435547</c:v>
                </c:pt>
                <c:pt idx="21">
                  <c:v>36.692352294921875</c:v>
                </c:pt>
                <c:pt idx="22">
                  <c:v>36.276012420654297</c:v>
                </c:pt>
                <c:pt idx="23">
                  <c:v>36.615364074707031</c:v>
                </c:pt>
                <c:pt idx="24">
                  <c:v>37.744941711425781</c:v>
                </c:pt>
                <c:pt idx="25">
                  <c:v>39.464244842529297</c:v>
                </c:pt>
                <c:pt idx="26">
                  <c:v>39.685710906982422</c:v>
                </c:pt>
                <c:pt idx="27">
                  <c:v>40.310771942138672</c:v>
                </c:pt>
                <c:pt idx="28">
                  <c:v>41.577625274658203</c:v>
                </c:pt>
                <c:pt idx="29">
                  <c:v>41.191745758056641</c:v>
                </c:pt>
                <c:pt idx="30">
                  <c:v>41.395832061767578</c:v>
                </c:pt>
                <c:pt idx="31">
                  <c:v>41.741794586181641</c:v>
                </c:pt>
                <c:pt idx="32">
                  <c:v>41.090843200683594</c:v>
                </c:pt>
                <c:pt idx="33">
                  <c:v>41.641769409179688</c:v>
                </c:pt>
                <c:pt idx="34">
                  <c:v>42.303009033203125</c:v>
                </c:pt>
                <c:pt idx="35">
                  <c:v>42.815727233886719</c:v>
                </c:pt>
                <c:pt idx="36">
                  <c:v>43.234626770019531</c:v>
                </c:pt>
                <c:pt idx="37">
                  <c:v>41.090721130371094</c:v>
                </c:pt>
                <c:pt idx="38">
                  <c:v>39.973621368408203</c:v>
                </c:pt>
                <c:pt idx="39">
                  <c:v>40.047908782958984</c:v>
                </c:pt>
                <c:pt idx="40">
                  <c:v>48.50689697265625</c:v>
                </c:pt>
                <c:pt idx="41">
                  <c:v>47.296722412109375</c:v>
                </c:pt>
                <c:pt idx="42">
                  <c:v>44.673690795898438</c:v>
                </c:pt>
                <c:pt idx="43">
                  <c:v>44.500919342041016</c:v>
                </c:pt>
              </c:numCache>
            </c:numRef>
          </c:val>
          <c:smooth val="0"/>
          <c:extLst>
            <c:ext xmlns:c16="http://schemas.microsoft.com/office/drawing/2014/chart" uri="{C3380CC4-5D6E-409C-BE32-E72D297353CC}">
              <c16:uniqueId val="{00000002-CA87-F248-9287-332A311E59DB}"/>
            </c:ext>
          </c:extLst>
        </c:ser>
        <c:ser>
          <c:idx val="0"/>
          <c:order val="3"/>
          <c:tx>
            <c:strRef>
              <c:f>'data-F10'!$I$2</c:f>
              <c:strCache>
                <c:ptCount val="1"/>
                <c:pt idx="0">
                  <c:v>South &amp; Southeast Asia</c:v>
                </c:pt>
              </c:strCache>
            </c:strRef>
          </c:tx>
          <c:spPr>
            <a:ln w="28575" cap="rnd">
              <a:solidFill>
                <a:srgbClr val="EE7DB1"/>
              </a:solidFill>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'data-F10'!$I$3:$I$46</c:f>
              <c:numCache>
                <c:formatCode>0</c:formatCode>
                <c:ptCount val="44"/>
                <c:pt idx="0">
                  <c:v>7.4268779754638672</c:v>
                </c:pt>
                <c:pt idx="1">
                  <c:v>7.4106259346008301</c:v>
                </c:pt>
                <c:pt idx="2">
                  <c:v>7.3817124366760254</c:v>
                </c:pt>
                <c:pt idx="3">
                  <c:v>7.3712306022644043</c:v>
                </c:pt>
                <c:pt idx="4">
                  <c:v>6.9205021858215332</c:v>
                </c:pt>
                <c:pt idx="5">
                  <c:v>7.1652612686157227</c:v>
                </c:pt>
                <c:pt idx="6">
                  <c:v>7.0882148742675781</c:v>
                </c:pt>
                <c:pt idx="7">
                  <c:v>6.8056135177612305</c:v>
                </c:pt>
                <c:pt idx="8">
                  <c:v>6.5382208824157715</c:v>
                </c:pt>
                <c:pt idx="9">
                  <c:v>6.5381884574890137</c:v>
                </c:pt>
                <c:pt idx="10">
                  <c:v>6.7956748008728027</c:v>
                </c:pt>
                <c:pt idx="11">
                  <c:v>6.8077888488769531</c:v>
                </c:pt>
                <c:pt idx="12">
                  <c:v>7.2586641311645508</c:v>
                </c:pt>
                <c:pt idx="13">
                  <c:v>7.4441013336181641</c:v>
                </c:pt>
                <c:pt idx="14">
                  <c:v>7.7268772125244141</c:v>
                </c:pt>
                <c:pt idx="15">
                  <c:v>8.1333694458007813</c:v>
                </c:pt>
                <c:pt idx="16">
                  <c:v>8.0340137481689453</c:v>
                </c:pt>
                <c:pt idx="17">
                  <c:v>8.0185861587524414</c:v>
                </c:pt>
                <c:pt idx="18">
                  <c:v>7.388084888458252</c:v>
                </c:pt>
                <c:pt idx="19">
                  <c:v>7.8107461929321289</c:v>
                </c:pt>
                <c:pt idx="20">
                  <c:v>7.9576330184936523</c:v>
                </c:pt>
                <c:pt idx="21">
                  <c:v>9.4195718765258789</c:v>
                </c:pt>
                <c:pt idx="22">
                  <c:v>8.2248859405517578</c:v>
                </c:pt>
                <c:pt idx="23">
                  <c:v>8.7039327621459961</c:v>
                </c:pt>
                <c:pt idx="24">
                  <c:v>8.6707143783569336</c:v>
                </c:pt>
                <c:pt idx="25">
                  <c:v>9.7696418762207031</c:v>
                </c:pt>
                <c:pt idx="26">
                  <c:v>10.063258171081543</c:v>
                </c:pt>
                <c:pt idx="27">
                  <c:v>11.228329658508301</c:v>
                </c:pt>
                <c:pt idx="28">
                  <c:v>12.160783767700195</c:v>
                </c:pt>
                <c:pt idx="29">
                  <c:v>12.21440601348877</c:v>
                </c:pt>
                <c:pt idx="30">
                  <c:v>12.055294036865234</c:v>
                </c:pt>
                <c:pt idx="31">
                  <c:v>12.46608829498291</c:v>
                </c:pt>
                <c:pt idx="32">
                  <c:v>12.357015609741211</c:v>
                </c:pt>
                <c:pt idx="33">
                  <c:v>12.342239379882813</c:v>
                </c:pt>
                <c:pt idx="34">
                  <c:v>12.312641143798828</c:v>
                </c:pt>
                <c:pt idx="35">
                  <c:v>12.386146545410156</c:v>
                </c:pt>
                <c:pt idx="36">
                  <c:v>12.504685401916504</c:v>
                </c:pt>
                <c:pt idx="37">
                  <c:v>13.423589706420898</c:v>
                </c:pt>
                <c:pt idx="38">
                  <c:v>13.36298656463623</c:v>
                </c:pt>
                <c:pt idx="39">
                  <c:v>13.720913887023926</c:v>
                </c:pt>
                <c:pt idx="40">
                  <c:v>14.363076210021973</c:v>
                </c:pt>
                <c:pt idx="41">
                  <c:v>13.989694595336914</c:v>
                </c:pt>
                <c:pt idx="42">
                  <c:v>13.600577354431152</c:v>
                </c:pt>
                <c:pt idx="43">
                  <c:v>13.52816104888916</c:v>
                </c:pt>
              </c:numCache>
            </c:numRef>
          </c:val>
          <c:smooth val="0"/>
          <c:extLst>
            <c:ext xmlns:c16="http://schemas.microsoft.com/office/drawing/2014/chart" uri="{C3380CC4-5D6E-409C-BE32-E72D297353CC}">
              <c16:uniqueId val="{00000003-CA87-F248-9287-332A311E59DB}"/>
            </c:ext>
          </c:extLst>
        </c:ser>
        <c:ser>
          <c:idx val="6"/>
          <c:order val="4"/>
          <c:tx>
            <c:strRef>
              <c:f>'data-F10'!$B$2</c:f>
              <c:strCache>
                <c:ptCount val="1"/>
                <c:pt idx="0">
                  <c:v>Europe</c:v>
                </c:pt>
              </c:strCache>
            </c:strRef>
          </c:tx>
          <c:spPr>
            <a:ln w="28575" cap="rnd">
              <a:solidFill>
                <a:srgbClr val="036AB6"/>
              </a:solidFill>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'data-F10'!$B$3:$B$46</c:f>
              <c:numCache>
                <c:formatCode>0</c:formatCode>
                <c:ptCount val="44"/>
                <c:pt idx="0">
                  <c:v>37.091072082519531</c:v>
                </c:pt>
                <c:pt idx="1">
                  <c:v>37.750934600830078</c:v>
                </c:pt>
                <c:pt idx="2">
                  <c:v>37.986663818359375</c:v>
                </c:pt>
                <c:pt idx="3">
                  <c:v>37.979690551757813</c:v>
                </c:pt>
                <c:pt idx="4">
                  <c:v>37.823299407958984</c:v>
                </c:pt>
                <c:pt idx="5">
                  <c:v>37.943778991699219</c:v>
                </c:pt>
                <c:pt idx="6">
                  <c:v>38.3743896484375</c:v>
                </c:pt>
                <c:pt idx="7">
                  <c:v>38.860279083251953</c:v>
                </c:pt>
                <c:pt idx="8">
                  <c:v>39.194583892822266</c:v>
                </c:pt>
                <c:pt idx="9">
                  <c:v>39.475944519042969</c:v>
                </c:pt>
                <c:pt idx="10">
                  <c:v>39.617988586425781</c:v>
                </c:pt>
                <c:pt idx="11">
                  <c:v>40.442310333251953</c:v>
                </c:pt>
                <c:pt idx="12">
                  <c:v>41.530384063720703</c:v>
                </c:pt>
                <c:pt idx="13">
                  <c:v>42.212913513183594</c:v>
                </c:pt>
                <c:pt idx="14">
                  <c:v>42.047630310058594</c:v>
                </c:pt>
                <c:pt idx="15">
                  <c:v>42.450077056884766</c:v>
                </c:pt>
                <c:pt idx="16">
                  <c:v>42.754493713378906</c:v>
                </c:pt>
                <c:pt idx="17">
                  <c:v>42.536895751953125</c:v>
                </c:pt>
                <c:pt idx="18">
                  <c:v>43.124965667724609</c:v>
                </c:pt>
                <c:pt idx="19">
                  <c:v>43.438194274902344</c:v>
                </c:pt>
                <c:pt idx="20">
                  <c:v>43.356788635253906</c:v>
                </c:pt>
                <c:pt idx="21">
                  <c:v>43.316146850585938</c:v>
                </c:pt>
                <c:pt idx="22">
                  <c:v>43.540283203125</c:v>
                </c:pt>
                <c:pt idx="23">
                  <c:v>43.959907531738281</c:v>
                </c:pt>
                <c:pt idx="24">
                  <c:v>44.019626617431641</c:v>
                </c:pt>
                <c:pt idx="25">
                  <c:v>44.4798583984375</c:v>
                </c:pt>
                <c:pt idx="26">
                  <c:v>45.001399993896484</c:v>
                </c:pt>
                <c:pt idx="27">
                  <c:v>44.968563079833984</c:v>
                </c:pt>
                <c:pt idx="28">
                  <c:v>45.002445220947266</c:v>
                </c:pt>
                <c:pt idx="29">
                  <c:v>45.724636077880859</c:v>
                </c:pt>
                <c:pt idx="30">
                  <c:v>45.191043853759766</c:v>
                </c:pt>
                <c:pt idx="31">
                  <c:v>45.006736755371094</c:v>
                </c:pt>
                <c:pt idx="32">
                  <c:v>45.447208404541016</c:v>
                </c:pt>
                <c:pt idx="33">
                  <c:v>45.893173217773438</c:v>
                </c:pt>
                <c:pt idx="34">
                  <c:v>46.014430999755859</c:v>
                </c:pt>
                <c:pt idx="35">
                  <c:v>45.891921997070313</c:v>
                </c:pt>
                <c:pt idx="36">
                  <c:v>46.040660858154297</c:v>
                </c:pt>
                <c:pt idx="37">
                  <c:v>46.019283294677734</c:v>
                </c:pt>
                <c:pt idx="38">
                  <c:v>45.637481689453125</c:v>
                </c:pt>
                <c:pt idx="39">
                  <c:v>45.609828948974609</c:v>
                </c:pt>
                <c:pt idx="40">
                  <c:v>48.190223693847656</c:v>
                </c:pt>
                <c:pt idx="41">
                  <c:v>47.224021911621094</c:v>
                </c:pt>
                <c:pt idx="42">
                  <c:v>46.296764373779297</c:v>
                </c:pt>
                <c:pt idx="43">
                  <c:v>46.328205108642578</c:v>
                </c:pt>
              </c:numCache>
            </c:numRef>
          </c:val>
          <c:smooth val="0"/>
          <c:extLst>
            <c:ext xmlns:c16="http://schemas.microsoft.com/office/drawing/2014/chart" uri="{C3380CC4-5D6E-409C-BE32-E72D297353CC}">
              <c16:uniqueId val="{00000004-CA87-F248-9287-332A311E59DB}"/>
            </c:ext>
          </c:extLst>
        </c:ser>
        <c:ser>
          <c:idx val="8"/>
          <c:order val="5"/>
          <c:tx>
            <c:strRef>
              <c:f>'data-F10'!$G$2</c:f>
              <c:strCache>
                <c:ptCount val="1"/>
                <c:pt idx="0">
                  <c:v>Middle East &amp; North Africa</c:v>
                </c:pt>
              </c:strCache>
            </c:strRef>
          </c:tx>
          <c:spPr>
            <a:ln w="28575" cap="rnd">
              <a:solidFill>
                <a:srgbClr val="EE7202"/>
              </a:solidFill>
              <a:prstDash val="solid"/>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'data-F10'!$G$3:$G$46</c:f>
              <c:numCache>
                <c:formatCode>0</c:formatCode>
                <c:ptCount val="44"/>
                <c:pt idx="0">
                  <c:v>22.417093276977539</c:v>
                </c:pt>
                <c:pt idx="1">
                  <c:v>23.140121459960938</c:v>
                </c:pt>
                <c:pt idx="2">
                  <c:v>22.861392974853516</c:v>
                </c:pt>
                <c:pt idx="3">
                  <c:v>22.362251281738281</c:v>
                </c:pt>
                <c:pt idx="4">
                  <c:v>21.555273056030273</c:v>
                </c:pt>
                <c:pt idx="5">
                  <c:v>21.096340179443359</c:v>
                </c:pt>
                <c:pt idx="6">
                  <c:v>21.695873260498047</c:v>
                </c:pt>
                <c:pt idx="7">
                  <c:v>20.901067733764648</c:v>
                </c:pt>
                <c:pt idx="8">
                  <c:v>20.49034309387207</c:v>
                </c:pt>
                <c:pt idx="9">
                  <c:v>19.781064987182617</c:v>
                </c:pt>
                <c:pt idx="10">
                  <c:v>18.826793670654297</c:v>
                </c:pt>
                <c:pt idx="11">
                  <c:v>18.717866897583008</c:v>
                </c:pt>
                <c:pt idx="12">
                  <c:v>19.347705841064453</c:v>
                </c:pt>
                <c:pt idx="13">
                  <c:v>19.085630416870117</c:v>
                </c:pt>
                <c:pt idx="14">
                  <c:v>18.703493118286133</c:v>
                </c:pt>
                <c:pt idx="15">
                  <c:v>18.072689056396484</c:v>
                </c:pt>
                <c:pt idx="16">
                  <c:v>18.798727035522461</c:v>
                </c:pt>
                <c:pt idx="17">
                  <c:v>20.587226867675781</c:v>
                </c:pt>
                <c:pt idx="18">
                  <c:v>20.2874755859375</c:v>
                </c:pt>
                <c:pt idx="19">
                  <c:v>20.835451126098633</c:v>
                </c:pt>
                <c:pt idx="20">
                  <c:v>18.320976257324219</c:v>
                </c:pt>
                <c:pt idx="21">
                  <c:v>18.621915817260742</c:v>
                </c:pt>
                <c:pt idx="22">
                  <c:v>18.285390853881836</c:v>
                </c:pt>
                <c:pt idx="23">
                  <c:v>18.4263916015625</c:v>
                </c:pt>
                <c:pt idx="24">
                  <c:v>18.086668014526367</c:v>
                </c:pt>
                <c:pt idx="25">
                  <c:v>18.365922927856445</c:v>
                </c:pt>
                <c:pt idx="26">
                  <c:v>20.372524261474609</c:v>
                </c:pt>
                <c:pt idx="27">
                  <c:v>19.683523178100586</c:v>
                </c:pt>
                <c:pt idx="28">
                  <c:v>19.903575897216797</c:v>
                </c:pt>
                <c:pt idx="29">
                  <c:v>22.109394073486328</c:v>
                </c:pt>
                <c:pt idx="30">
                  <c:v>19.897729873657227</c:v>
                </c:pt>
                <c:pt idx="31">
                  <c:v>20.808145523071289</c:v>
                </c:pt>
                <c:pt idx="32">
                  <c:v>20.466537475585938</c:v>
                </c:pt>
                <c:pt idx="33">
                  <c:v>20.112567901611328</c:v>
                </c:pt>
                <c:pt idx="34">
                  <c:v>20.599393844604492</c:v>
                </c:pt>
                <c:pt idx="35">
                  <c:v>20.818824768066406</c:v>
                </c:pt>
                <c:pt idx="36">
                  <c:v>21.178054809570313</c:v>
                </c:pt>
                <c:pt idx="37">
                  <c:v>20.901666641235352</c:v>
                </c:pt>
                <c:pt idx="38">
                  <c:v>21.225046157836914</c:v>
                </c:pt>
                <c:pt idx="39">
                  <c:v>20.967311859130859</c:v>
                </c:pt>
                <c:pt idx="40">
                  <c:v>21.227313995361328</c:v>
                </c:pt>
                <c:pt idx="41">
                  <c:v>20.385406494140625</c:v>
                </c:pt>
                <c:pt idx="42">
                  <c:v>20.00169563293457</c:v>
                </c:pt>
                <c:pt idx="43">
                  <c:v>20.200839996337891</c:v>
                </c:pt>
              </c:numCache>
            </c:numRef>
          </c:val>
          <c:smooth val="0"/>
          <c:extLst>
            <c:ext xmlns:c16="http://schemas.microsoft.com/office/drawing/2014/chart" uri="{C3380CC4-5D6E-409C-BE32-E72D297353CC}">
              <c16:uniqueId val="{00000005-CA87-F248-9287-332A311E59DB}"/>
            </c:ext>
          </c:extLst>
        </c:ser>
        <c:ser>
          <c:idx val="9"/>
          <c:order val="6"/>
          <c:tx>
            <c:strRef>
              <c:f>'data-F10'!$H$2</c:f>
              <c:strCache>
                <c:ptCount val="1"/>
                <c:pt idx="0">
                  <c:v>Russia &amp; Central Asia</c:v>
                </c:pt>
              </c:strCache>
            </c:strRef>
          </c:tx>
          <c:spPr>
            <a:ln w="28575" cap="rnd">
              <a:solidFill>
                <a:srgbClr val="FFDC00"/>
              </a:solidFill>
              <a:prstDash val="solid"/>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'data-F10'!$H$3:$H$46</c:f>
              <c:numCache>
                <c:formatCode>0</c:formatCode>
                <c:ptCount val="44"/>
                <c:pt idx="0">
                  <c:v>17.659128189086914</c:v>
                </c:pt>
                <c:pt idx="1">
                  <c:v>17.581562042236328</c:v>
                </c:pt>
                <c:pt idx="2">
                  <c:v>17.619327545166016</c:v>
                </c:pt>
                <c:pt idx="3">
                  <c:v>17.575605392456055</c:v>
                </c:pt>
                <c:pt idx="4">
                  <c:v>17.573171615600586</c:v>
                </c:pt>
                <c:pt idx="5">
                  <c:v>17.598134994506836</c:v>
                </c:pt>
                <c:pt idx="6">
                  <c:v>17.596193313598633</c:v>
                </c:pt>
                <c:pt idx="7">
                  <c:v>17.571695327758789</c:v>
                </c:pt>
                <c:pt idx="8">
                  <c:v>17.550758361816406</c:v>
                </c:pt>
                <c:pt idx="9">
                  <c:v>17.600637435913086</c:v>
                </c:pt>
                <c:pt idx="10">
                  <c:v>17.908405303955078</c:v>
                </c:pt>
                <c:pt idx="11">
                  <c:v>18.196664810180664</c:v>
                </c:pt>
                <c:pt idx="12">
                  <c:v>19.810886383056641</c:v>
                </c:pt>
                <c:pt idx="13">
                  <c:v>20.807409286499023</c:v>
                </c:pt>
                <c:pt idx="14">
                  <c:v>23.115451812744141</c:v>
                </c:pt>
                <c:pt idx="15">
                  <c:v>24.275796890258789</c:v>
                </c:pt>
                <c:pt idx="16">
                  <c:v>25.750263214111328</c:v>
                </c:pt>
                <c:pt idx="17">
                  <c:v>24.686748504638672</c:v>
                </c:pt>
                <c:pt idx="18">
                  <c:v>22.411434173583984</c:v>
                </c:pt>
                <c:pt idx="19">
                  <c:v>19.710996627807617</c:v>
                </c:pt>
                <c:pt idx="20">
                  <c:v>17.297889709472656</c:v>
                </c:pt>
                <c:pt idx="21">
                  <c:v>16.913995742797852</c:v>
                </c:pt>
                <c:pt idx="22">
                  <c:v>15.23214054107666</c:v>
                </c:pt>
                <c:pt idx="23">
                  <c:v>15.010231971740723</c:v>
                </c:pt>
                <c:pt idx="24">
                  <c:v>14.488115310668945</c:v>
                </c:pt>
                <c:pt idx="25">
                  <c:v>13.764415740966797</c:v>
                </c:pt>
                <c:pt idx="26">
                  <c:v>14.946195602416992</c:v>
                </c:pt>
                <c:pt idx="27">
                  <c:v>14.505013465881348</c:v>
                </c:pt>
                <c:pt idx="28">
                  <c:v>14.844969749450684</c:v>
                </c:pt>
                <c:pt idx="29">
                  <c:v>13.406415939331055</c:v>
                </c:pt>
                <c:pt idx="30">
                  <c:v>12.416136741638184</c:v>
                </c:pt>
                <c:pt idx="31">
                  <c:v>9.8567676544189453</c:v>
                </c:pt>
                <c:pt idx="32">
                  <c:v>10.791543960571289</c:v>
                </c:pt>
                <c:pt idx="33">
                  <c:v>10.635896682739258</c:v>
                </c:pt>
                <c:pt idx="34">
                  <c:v>9.8582763671875</c:v>
                </c:pt>
                <c:pt idx="35">
                  <c:v>11.055574417114258</c:v>
                </c:pt>
                <c:pt idx="36">
                  <c:v>12.151857376098633</c:v>
                </c:pt>
                <c:pt idx="37">
                  <c:v>11.341068267822266</c:v>
                </c:pt>
                <c:pt idx="38">
                  <c:v>10.264979362487793</c:v>
                </c:pt>
                <c:pt idx="39">
                  <c:v>11.830231666564941</c:v>
                </c:pt>
                <c:pt idx="40">
                  <c:v>15.685932159423828</c:v>
                </c:pt>
                <c:pt idx="41">
                  <c:v>14.56580638885498</c:v>
                </c:pt>
                <c:pt idx="42">
                  <c:v>14.697339057922363</c:v>
                </c:pt>
                <c:pt idx="43">
                  <c:v>14.447385787963867</c:v>
                </c:pt>
              </c:numCache>
            </c:numRef>
          </c:val>
          <c:smooth val="0"/>
          <c:extLst>
            <c:ext xmlns:c16="http://schemas.microsoft.com/office/drawing/2014/chart" uri="{C3380CC4-5D6E-409C-BE32-E72D297353CC}">
              <c16:uniqueId val="{00000006-CA87-F248-9287-332A311E59DB}"/>
            </c:ext>
          </c:extLst>
        </c:ser>
        <c:ser>
          <c:idx val="2"/>
          <c:order val="7"/>
          <c:tx>
            <c:strRef>
              <c:f>'data-F10'!$E$2</c:f>
              <c:strCache>
                <c:ptCount val="1"/>
                <c:pt idx="0">
                  <c:v>Sub-Saharan Africa</c:v>
                </c:pt>
              </c:strCache>
            </c:strRef>
          </c:tx>
          <c:spPr>
            <a:ln w="28575" cap="rnd">
              <a:solidFill>
                <a:srgbClr val="7CCDF4"/>
              </a:solidFill>
              <a:prstDash val="solid"/>
              <a:round/>
            </a:ln>
            <a:effectLst/>
          </c:spPr>
          <c:marker>
            <c:symbol val="none"/>
          </c:marker>
          <c:cat>
            <c:numRef>
              <c:f>'data-F10'!$A$3:$A$46</c:f>
              <c:numCache>
                <c:formatCode>0</c:formatCode>
                <c:ptCount val="4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numCache>
            </c:numRef>
          </c:cat>
          <c:val>
            <c:numRef>
              <c:f>'data-F10'!$E$3:$E$46</c:f>
              <c:numCache>
                <c:formatCode>0</c:formatCode>
                <c:ptCount val="44"/>
                <c:pt idx="0">
                  <c:v>10.586912155151367</c:v>
                </c:pt>
                <c:pt idx="1">
                  <c:v>11.359714508056641</c:v>
                </c:pt>
                <c:pt idx="2">
                  <c:v>11.610514640808105</c:v>
                </c:pt>
                <c:pt idx="3">
                  <c:v>11.320579528808594</c:v>
                </c:pt>
                <c:pt idx="4">
                  <c:v>11.669498443603516</c:v>
                </c:pt>
                <c:pt idx="5">
                  <c:v>11.194127082824707</c:v>
                </c:pt>
                <c:pt idx="6">
                  <c:v>11.636690139770508</c:v>
                </c:pt>
                <c:pt idx="7">
                  <c:v>12.097540855407715</c:v>
                </c:pt>
                <c:pt idx="8">
                  <c:v>11.377123832702637</c:v>
                </c:pt>
                <c:pt idx="9">
                  <c:v>11.811709403991699</c:v>
                </c:pt>
                <c:pt idx="10">
                  <c:v>12.541675567626953</c:v>
                </c:pt>
                <c:pt idx="11">
                  <c:v>11.8843994140625</c:v>
                </c:pt>
                <c:pt idx="12">
                  <c:v>11.816555976867676</c:v>
                </c:pt>
                <c:pt idx="13">
                  <c:v>10.976332664489746</c:v>
                </c:pt>
                <c:pt idx="14">
                  <c:v>10.655095100402832</c:v>
                </c:pt>
                <c:pt idx="15">
                  <c:v>10.674681663513184</c:v>
                </c:pt>
                <c:pt idx="16">
                  <c:v>10.013684272766113</c:v>
                </c:pt>
                <c:pt idx="17">
                  <c:v>10.581621170043945</c:v>
                </c:pt>
                <c:pt idx="18">
                  <c:v>10.482185363769531</c:v>
                </c:pt>
                <c:pt idx="19">
                  <c:v>10.504592895507813</c:v>
                </c:pt>
                <c:pt idx="20">
                  <c:v>11.41112232208252</c:v>
                </c:pt>
                <c:pt idx="21">
                  <c:v>12.18663215637207</c:v>
                </c:pt>
                <c:pt idx="22">
                  <c:v>11.184602737426758</c:v>
                </c:pt>
                <c:pt idx="23">
                  <c:v>11.862541198730469</c:v>
                </c:pt>
                <c:pt idx="24">
                  <c:v>13.000069618225098</c:v>
                </c:pt>
                <c:pt idx="25">
                  <c:v>12.693442344665527</c:v>
                </c:pt>
                <c:pt idx="26">
                  <c:v>12.035135269165039</c:v>
                </c:pt>
                <c:pt idx="27">
                  <c:v>11.710556983947754</c:v>
                </c:pt>
                <c:pt idx="28">
                  <c:v>11.630515098571777</c:v>
                </c:pt>
                <c:pt idx="29">
                  <c:v>11.896862983703613</c:v>
                </c:pt>
                <c:pt idx="30">
                  <c:v>12.349283218383789</c:v>
                </c:pt>
                <c:pt idx="31">
                  <c:v>13.117127418518066</c:v>
                </c:pt>
                <c:pt idx="32">
                  <c:v>13.577815055847168</c:v>
                </c:pt>
                <c:pt idx="33">
                  <c:v>13.409055709838867</c:v>
                </c:pt>
                <c:pt idx="34">
                  <c:v>13.541031837463379</c:v>
                </c:pt>
                <c:pt idx="35">
                  <c:v>13.015534400939941</c:v>
                </c:pt>
                <c:pt idx="36">
                  <c:v>12.855849266052246</c:v>
                </c:pt>
                <c:pt idx="37">
                  <c:v>12.991924285888672</c:v>
                </c:pt>
                <c:pt idx="38">
                  <c:v>13.246402740478516</c:v>
                </c:pt>
                <c:pt idx="39">
                  <c:v>13.070270538330078</c:v>
                </c:pt>
                <c:pt idx="40">
                  <c:v>13.437339782714844</c:v>
                </c:pt>
                <c:pt idx="41">
                  <c:v>13.11373233795166</c:v>
                </c:pt>
                <c:pt idx="42">
                  <c:v>13.161117553710938</c:v>
                </c:pt>
                <c:pt idx="43">
                  <c:v>13.085383415222168</c:v>
                </c:pt>
              </c:numCache>
            </c:numRef>
          </c:val>
          <c:smooth val="0"/>
          <c:extLst>
            <c:ext xmlns:c16="http://schemas.microsoft.com/office/drawing/2014/chart" uri="{C3380CC4-5D6E-409C-BE32-E72D297353CC}">
              <c16:uniqueId val="{00000007-CA87-F248-9287-332A311E59DB}"/>
            </c:ext>
          </c:extLst>
        </c:ser>
        <c:dLbls>
          <c:showLegendKey val="0"/>
          <c:showVal val="0"/>
          <c:showCatName val="0"/>
          <c:showSerName val="0"/>
          <c:showPercent val="0"/>
          <c:showBubbleSize val="0"/>
        </c:dLbls>
        <c:smooth val="0"/>
        <c:axId val="123443688"/>
        <c:axId val="123444080"/>
        <c:extLst/>
      </c:lineChart>
      <c:catAx>
        <c:axId val="123443688"/>
        <c:scaling>
          <c:orientation val="minMax"/>
        </c:scaling>
        <c:delete val="0"/>
        <c:axPos val="b"/>
        <c:majorGridlines>
          <c:spPr>
            <a:ln w="9525" cap="flat" cmpd="sng" algn="ctr">
              <a:solidFill>
                <a:schemeClr val="tx1">
                  <a:lumMod val="15000"/>
                  <a:lumOff val="85000"/>
                </a:schemeClr>
              </a:solidFill>
              <a:prstDash val="dash"/>
              <a:round/>
            </a:ln>
            <a:effectLst/>
          </c:spPr>
        </c:majorGridlines>
        <c:numFmt formatCode="0" sourceLinked="1"/>
        <c:majorTickMark val="out"/>
        <c:minorTickMark val="none"/>
        <c:tickLblPos val="low"/>
        <c:spPr>
          <a:noFill/>
          <a:ln w="12700" cap="flat" cmpd="sng" algn="ctr">
            <a:solidFill>
              <a:srgbClr val="7F7F7F"/>
            </a:solidFill>
            <a:round/>
          </a:ln>
          <a:effectLst/>
        </c:spPr>
        <c:txPr>
          <a:bodyPr rot="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23444080"/>
        <c:crossesAt val="-30"/>
        <c:auto val="1"/>
        <c:lblAlgn val="ctr"/>
        <c:lblOffset val="100"/>
        <c:tickLblSkip val="5"/>
        <c:tickMarkSkip val="5"/>
        <c:noMultiLvlLbl val="0"/>
      </c:catAx>
      <c:valAx>
        <c:axId val="123444080"/>
        <c:scaling>
          <c:orientation val="minMax"/>
          <c:max val="50"/>
          <c:min val="0"/>
        </c:scaling>
        <c:delete val="0"/>
        <c:axPos val="l"/>
        <c:majorGridlines>
          <c:spPr>
            <a:ln w="9525"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dirty="0" err="1"/>
                  <a:t>Redistibution</a:t>
                </a:r>
                <a:r>
                  <a:rPr lang="fr-FR" dirty="0"/>
                  <a:t>: Reduction in </a:t>
                </a:r>
              </a:p>
              <a:p>
                <a:pPr>
                  <a:defRPr/>
                </a:pPr>
                <a:r>
                  <a:rPr lang="fr-FR" dirty="0"/>
                  <a:t>top 10% to </a:t>
                </a:r>
                <a:r>
                  <a:rPr lang="fr-FR" dirty="0" err="1"/>
                  <a:t>bottom</a:t>
                </a:r>
                <a:r>
                  <a:rPr lang="fr-FR" dirty="0"/>
                  <a:t> 50% </a:t>
                </a:r>
                <a:r>
                  <a:rPr lang="fr-FR" dirty="0" err="1"/>
                  <a:t>income</a:t>
                </a:r>
                <a:r>
                  <a:rPr lang="fr-FR" dirty="0"/>
                  <a:t> ratio</a:t>
                </a:r>
              </a:p>
              <a:p>
                <a:pPr>
                  <a:defRPr/>
                </a:pPr>
                <a:r>
                  <a:rPr lang="fr-FR" dirty="0" err="1"/>
                  <a:t>through</a:t>
                </a:r>
                <a:r>
                  <a:rPr lang="fr-FR" dirty="0"/>
                  <a:t> taxes and </a:t>
                </a:r>
                <a:r>
                  <a:rPr lang="fr-FR" dirty="0" err="1"/>
                  <a:t>transfers</a:t>
                </a:r>
                <a:r>
                  <a:rPr lang="fr-FR" dirty="0"/>
                  <a:t> (%)</a:t>
                </a:r>
              </a:p>
            </c:rich>
          </c:tx>
          <c:layout>
            <c:manualLayout>
              <c:xMode val="edge"/>
              <c:yMode val="edge"/>
              <c:x val="2.5218722659667601E-4"/>
              <c:y val="0.14109361329833769"/>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7F7F7F"/>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23443688"/>
        <c:crosses val="autoZero"/>
        <c:crossBetween val="midCat"/>
        <c:majorUnit val="10"/>
      </c:valAx>
      <c:spPr>
        <a:noFill/>
        <a:ln>
          <a:noFill/>
          <a:prstDash val="solid"/>
        </a:ln>
        <a:effectLst/>
      </c:spPr>
    </c:plotArea>
    <c:legend>
      <c:legendPos val="b"/>
      <c:layout>
        <c:manualLayout>
          <c:xMode val="edge"/>
          <c:yMode val="edge"/>
          <c:x val="3.6083382139216066E-2"/>
          <c:y val="0.68653302262718818"/>
          <c:w val="0.94070041864601639"/>
          <c:h val="0.11609261115670418"/>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legend>
    <c:plotVisOnly val="1"/>
    <c:dispBlanksAs val="span"/>
    <c:showDLblsOverMax val="0"/>
    <c:extLst/>
  </c:chart>
  <c:spPr>
    <a:solidFill>
      <a:sysClr val="window" lastClr="FFFFFF"/>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r>
              <a:rPr lang="es-MX" sz="800" b="1"/>
              <a:t>Public education expenditure per school−age individual (0−24), 2025</a:t>
            </a:r>
          </a:p>
        </c:rich>
      </c:tx>
      <c:layout>
        <c:manualLayout>
          <c:xMode val="edge"/>
          <c:yMode val="edge"/>
          <c:x val="0.17908418472484328"/>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4477256458645149"/>
          <c:y val="5.6646110483653339E-2"/>
          <c:w val="0.81845166048458817"/>
          <c:h val="0.68679192361895447"/>
        </c:manualLayout>
      </c:layout>
      <c:barChart>
        <c:barDir val="col"/>
        <c:grouping val="clustered"/>
        <c:varyColors val="0"/>
        <c:ser>
          <c:idx val="0"/>
          <c:order val="0"/>
          <c:tx>
            <c:strRef>
              <c:f>'data-F11'!$B$2</c:f>
              <c:strCache>
                <c:ptCount val="1"/>
                <c:pt idx="0">
                  <c:v>edu_ppp</c:v>
                </c:pt>
              </c:strCache>
            </c:strRef>
          </c:tx>
          <c:spPr>
            <a:solidFill>
              <a:schemeClr val="accent1"/>
            </a:solidFill>
            <a:ln>
              <a:noFill/>
            </a:ln>
            <a:effectLst/>
          </c:spPr>
          <c:invertIfNegative val="0"/>
          <c:dPt>
            <c:idx val="0"/>
            <c:invertIfNegative val="0"/>
            <c:bubble3D val="0"/>
            <c:spPr>
              <a:solidFill>
                <a:srgbClr val="77CCF5"/>
              </a:solidFill>
              <a:ln>
                <a:noFill/>
              </a:ln>
              <a:effectLst/>
            </c:spPr>
            <c:extLst>
              <c:ext xmlns:c16="http://schemas.microsoft.com/office/drawing/2014/chart" uri="{C3380CC4-5D6E-409C-BE32-E72D297353CC}">
                <c16:uniqueId val="{00000001-701B-C140-9A56-DA2D210A6ECA}"/>
              </c:ext>
            </c:extLst>
          </c:dPt>
          <c:dPt>
            <c:idx val="1"/>
            <c:invertIfNegative val="0"/>
            <c:bubble3D val="0"/>
            <c:spPr>
              <a:solidFill>
                <a:srgbClr val="EE7DB1"/>
              </a:solidFill>
              <a:ln>
                <a:noFill/>
              </a:ln>
              <a:effectLst/>
            </c:spPr>
            <c:extLst>
              <c:ext xmlns:c16="http://schemas.microsoft.com/office/drawing/2014/chart" uri="{C3380CC4-5D6E-409C-BE32-E72D297353CC}">
                <c16:uniqueId val="{00000003-701B-C140-9A56-DA2D210A6ECA}"/>
              </c:ext>
            </c:extLst>
          </c:dPt>
          <c:dPt>
            <c:idx val="2"/>
            <c:invertIfNegative val="0"/>
            <c:bubble3D val="0"/>
            <c:spPr>
              <a:solidFill>
                <a:srgbClr val="EE7202"/>
              </a:solidFill>
              <a:ln>
                <a:noFill/>
              </a:ln>
              <a:effectLst/>
            </c:spPr>
            <c:extLst>
              <c:ext xmlns:c16="http://schemas.microsoft.com/office/drawing/2014/chart" uri="{C3380CC4-5D6E-409C-BE32-E72D297353CC}">
                <c16:uniqueId val="{00000005-701B-C140-9A56-DA2D210A6ECA}"/>
              </c:ext>
            </c:extLst>
          </c:dPt>
          <c:dPt>
            <c:idx val="3"/>
            <c:invertIfNegative val="0"/>
            <c:bubble3D val="0"/>
            <c:spPr>
              <a:solidFill>
                <a:sysClr val="windowText" lastClr="000000"/>
              </a:solidFill>
              <a:ln>
                <a:noFill/>
              </a:ln>
              <a:effectLst/>
            </c:spPr>
            <c:extLst>
              <c:ext xmlns:c16="http://schemas.microsoft.com/office/drawing/2014/chart" uri="{C3380CC4-5D6E-409C-BE32-E72D297353CC}">
                <c16:uniqueId val="{00000007-701B-C140-9A56-DA2D210A6ECA}"/>
              </c:ext>
            </c:extLst>
          </c:dPt>
          <c:dPt>
            <c:idx val="4"/>
            <c:invertIfNegative val="0"/>
            <c:bubble3D val="0"/>
            <c:spPr>
              <a:solidFill>
                <a:srgbClr val="1A981B"/>
              </a:solidFill>
              <a:ln>
                <a:noFill/>
              </a:ln>
              <a:effectLst/>
            </c:spPr>
            <c:extLst>
              <c:ext xmlns:c16="http://schemas.microsoft.com/office/drawing/2014/chart" uri="{C3380CC4-5D6E-409C-BE32-E72D297353CC}">
                <c16:uniqueId val="{00000009-701B-C140-9A56-DA2D210A6ECA}"/>
              </c:ext>
            </c:extLst>
          </c:dPt>
          <c:dPt>
            <c:idx val="5"/>
            <c:invertIfNegative val="0"/>
            <c:bubble3D val="0"/>
            <c:spPr>
              <a:solidFill>
                <a:srgbClr val="FFDC00"/>
              </a:solidFill>
              <a:ln>
                <a:noFill/>
              </a:ln>
              <a:effectLst/>
            </c:spPr>
            <c:extLst>
              <c:ext xmlns:c16="http://schemas.microsoft.com/office/drawing/2014/chart" uri="{C3380CC4-5D6E-409C-BE32-E72D297353CC}">
                <c16:uniqueId val="{0000000B-701B-C140-9A56-DA2D210A6ECA}"/>
              </c:ext>
            </c:extLst>
          </c:dPt>
          <c:dPt>
            <c:idx val="6"/>
            <c:invertIfNegative val="0"/>
            <c:bubble3D val="0"/>
            <c:spPr>
              <a:solidFill>
                <a:srgbClr val="A00276"/>
              </a:solidFill>
              <a:ln>
                <a:noFill/>
              </a:ln>
              <a:effectLst/>
            </c:spPr>
            <c:extLst>
              <c:ext xmlns:c16="http://schemas.microsoft.com/office/drawing/2014/chart" uri="{C3380CC4-5D6E-409C-BE32-E72D297353CC}">
                <c16:uniqueId val="{0000000D-701B-C140-9A56-DA2D210A6ECA}"/>
              </c:ext>
            </c:extLst>
          </c:dPt>
          <c:dPt>
            <c:idx val="7"/>
            <c:invertIfNegative val="0"/>
            <c:bubble3D val="0"/>
            <c:spPr>
              <a:solidFill>
                <a:srgbClr val="036AB6"/>
              </a:solidFill>
              <a:ln>
                <a:noFill/>
              </a:ln>
              <a:effectLst/>
            </c:spPr>
            <c:extLst>
              <c:ext xmlns:c16="http://schemas.microsoft.com/office/drawing/2014/chart" uri="{C3380CC4-5D6E-409C-BE32-E72D297353CC}">
                <c16:uniqueId val="{0000000F-701B-C140-9A56-DA2D210A6ECA}"/>
              </c:ext>
            </c:extLst>
          </c:dPt>
          <c:dPt>
            <c:idx val="8"/>
            <c:invertIfNegative val="0"/>
            <c:bubble3D val="0"/>
            <c:spPr>
              <a:solidFill>
                <a:srgbClr val="E3020A"/>
              </a:solidFill>
              <a:ln>
                <a:noFill/>
              </a:ln>
              <a:effectLst/>
            </c:spPr>
            <c:extLst>
              <c:ext xmlns:c16="http://schemas.microsoft.com/office/drawing/2014/chart" uri="{C3380CC4-5D6E-409C-BE32-E72D297353CC}">
                <c16:uniqueId val="{00000011-701B-C140-9A56-DA2D210A6ECA}"/>
              </c:ext>
            </c:extLst>
          </c:dPt>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'data-F11'!$A$3:$A$11</c:f>
              <c:strCache>
                <c:ptCount val="9"/>
                <c:pt idx="0">
                  <c:v>Sub-Saharan
Africa</c:v>
                </c:pt>
                <c:pt idx="1">
                  <c:v>South &amp; Southeast
Asia</c:v>
                </c:pt>
                <c:pt idx="2">
                  <c:v>Middle East
&amp; North Africa</c:v>
                </c:pt>
                <c:pt idx="3">
                  <c:v>World</c:v>
                </c:pt>
                <c:pt idx="4">
                  <c:v>Latin America</c:v>
                </c:pt>
                <c:pt idx="5">
                  <c:v>Russia &amp;
Central Asia</c:v>
                </c:pt>
                <c:pt idx="6">
                  <c:v>East Asia</c:v>
                </c:pt>
                <c:pt idx="7">
                  <c:v>Europe</c:v>
                </c:pt>
                <c:pt idx="8">
                  <c:v>North America
 &amp; Oceania</c:v>
                </c:pt>
              </c:strCache>
            </c:strRef>
          </c:cat>
          <c:val>
            <c:numRef>
              <c:f>'data-F11'!$B$3:$B$11</c:f>
              <c:numCache>
                <c:formatCode>_-* #,##0_-;\-* #,##0_-;_-* "-"??_-;_-@_-</c:formatCode>
                <c:ptCount val="9"/>
                <c:pt idx="0">
                  <c:v>220</c:v>
                </c:pt>
                <c:pt idx="1">
                  <c:v>593</c:v>
                </c:pt>
                <c:pt idx="2">
                  <c:v>1444</c:v>
                </c:pt>
                <c:pt idx="3">
                  <c:v>1642</c:v>
                </c:pt>
                <c:pt idx="4">
                  <c:v>1823</c:v>
                </c:pt>
                <c:pt idx="5">
                  <c:v>2518</c:v>
                </c:pt>
                <c:pt idx="6">
                  <c:v>2941</c:v>
                </c:pt>
                <c:pt idx="7">
                  <c:v>7433</c:v>
                </c:pt>
                <c:pt idx="8">
                  <c:v>9025</c:v>
                </c:pt>
              </c:numCache>
            </c:numRef>
          </c:val>
          <c:extLst>
            <c:ext xmlns:c16="http://schemas.microsoft.com/office/drawing/2014/chart" uri="{C3380CC4-5D6E-409C-BE32-E72D297353CC}">
              <c16:uniqueId val="{00000012-701B-C140-9A56-DA2D210A6ECA}"/>
            </c:ext>
          </c:extLst>
        </c:ser>
        <c:dLbls>
          <c:dLblPos val="outEnd"/>
          <c:showLegendKey val="0"/>
          <c:showVal val="1"/>
          <c:showCatName val="0"/>
          <c:showSerName val="0"/>
          <c:showPercent val="0"/>
          <c:showBubbleSize val="0"/>
        </c:dLbls>
        <c:gapWidth val="75"/>
        <c:axId val="123443688"/>
        <c:axId val="123444080"/>
      </c:barChart>
      <c:lineChart>
        <c:grouping val="standard"/>
        <c:varyColors val="0"/>
        <c:ser>
          <c:idx val="1"/>
          <c:order val="1"/>
          <c:tx>
            <c:strRef>
              <c:f>'data-F11'!$C$2</c:f>
              <c:strCache>
                <c:ptCount val="1"/>
                <c:pt idx="0">
                  <c:v>World</c:v>
                </c:pt>
              </c:strCache>
            </c:strRef>
          </c:tx>
          <c:spPr>
            <a:ln w="38100" cap="sq">
              <a:solidFill>
                <a:sysClr val="windowText" lastClr="000000"/>
              </a:solidFill>
              <a:prstDash val="sysDot"/>
              <a:miter lim="800000"/>
            </a:ln>
            <a:effectLst/>
          </c:spPr>
          <c:marker>
            <c:symbol val="none"/>
          </c:marker>
          <c:cat>
            <c:strRef>
              <c:f>'data-F11'!$A$3:$A$11</c:f>
              <c:strCache>
                <c:ptCount val="9"/>
                <c:pt idx="0">
                  <c:v>Sub-Saharan
Africa</c:v>
                </c:pt>
                <c:pt idx="1">
                  <c:v>South &amp; Southeast
Asia</c:v>
                </c:pt>
                <c:pt idx="2">
                  <c:v>Middle East
&amp; North Africa</c:v>
                </c:pt>
                <c:pt idx="3">
                  <c:v>World</c:v>
                </c:pt>
                <c:pt idx="4">
                  <c:v>Latin America</c:v>
                </c:pt>
                <c:pt idx="5">
                  <c:v>Russia &amp;
Central Asia</c:v>
                </c:pt>
                <c:pt idx="6">
                  <c:v>East Asia</c:v>
                </c:pt>
                <c:pt idx="7">
                  <c:v>Europe</c:v>
                </c:pt>
                <c:pt idx="8">
                  <c:v>North America
 &amp; Oceania</c:v>
                </c:pt>
              </c:strCache>
            </c:strRef>
          </c:cat>
          <c:val>
            <c:numRef>
              <c:f>'data-F11'!$C$3:$C$11</c:f>
              <c:numCache>
                <c:formatCode>_-* #,##0_-;\-* #,##0_-;_-* "-"??_-;_-@_-</c:formatCode>
                <c:ptCount val="9"/>
                <c:pt idx="0">
                  <c:v>1642</c:v>
                </c:pt>
                <c:pt idx="1">
                  <c:v>1642</c:v>
                </c:pt>
                <c:pt idx="2">
                  <c:v>1642</c:v>
                </c:pt>
                <c:pt idx="3">
                  <c:v>1642</c:v>
                </c:pt>
                <c:pt idx="4">
                  <c:v>1642</c:v>
                </c:pt>
                <c:pt idx="5">
                  <c:v>1642</c:v>
                </c:pt>
                <c:pt idx="6">
                  <c:v>1642</c:v>
                </c:pt>
                <c:pt idx="7">
                  <c:v>1642</c:v>
                </c:pt>
                <c:pt idx="8">
                  <c:v>1642</c:v>
                </c:pt>
              </c:numCache>
            </c:numRef>
          </c:val>
          <c:smooth val="1"/>
          <c:extLst>
            <c:ext xmlns:c16="http://schemas.microsoft.com/office/drawing/2014/chart" uri="{C3380CC4-5D6E-409C-BE32-E72D297353CC}">
              <c16:uniqueId val="{00000013-701B-C140-9A56-DA2D210A6ECA}"/>
            </c:ext>
          </c:extLst>
        </c:ser>
        <c:dLbls>
          <c:showLegendKey val="0"/>
          <c:showVal val="0"/>
          <c:showCatName val="0"/>
          <c:showSerName val="0"/>
          <c:showPercent val="0"/>
          <c:showBubbleSize val="0"/>
        </c:dLbls>
        <c:marker val="1"/>
        <c:smooth val="0"/>
        <c:axId val="123443688"/>
        <c:axId val="123444080"/>
      </c:lineChart>
      <c:catAx>
        <c:axId val="123443688"/>
        <c:scaling>
          <c:orientation val="minMax"/>
        </c:scaling>
        <c:delete val="0"/>
        <c:axPos val="b"/>
        <c:majorGridlines>
          <c:spPr>
            <a:ln w="9525" cap="flat" cmpd="sng" algn="ctr">
              <a:solidFill>
                <a:srgbClr val="FFFFFF">
                  <a:lumMod val="75000"/>
                </a:srgbClr>
              </a:solidFill>
              <a:prstDash val="dash"/>
              <a:round/>
            </a:ln>
            <a:effectLst/>
          </c:spPr>
        </c:majorGridlines>
        <c:numFmt formatCode="General" sourceLinked="1"/>
        <c:majorTickMark val="out"/>
        <c:minorTickMark val="none"/>
        <c:tickLblPos val="nextTo"/>
        <c:spPr>
          <a:noFill/>
          <a:ln w="12700" cap="flat" cmpd="sng" algn="ctr">
            <a:solidFill>
              <a:srgbClr val="FFFFFF">
                <a:lumMod val="65000"/>
              </a:srgbClr>
            </a:solidFill>
            <a:round/>
          </a:ln>
          <a:effectLst/>
        </c:spPr>
        <c:txPr>
          <a:bodyPr rot="0" spcFirstLastPara="1" vertOverflow="ellipsis" wrap="square" anchor="ctr" anchorCtr="1"/>
          <a:lstStyle/>
          <a:p>
            <a:pPr>
              <a:defRPr sz="600" b="0" i="0" u="none" strike="noStrike" kern="1200" baseline="0">
                <a:solidFill>
                  <a:schemeClr val="tx1"/>
                </a:solidFill>
                <a:latin typeface="+mn-lt"/>
                <a:ea typeface="+mn-ea"/>
                <a:cs typeface="Arial" panose="020B0604020202020204" pitchFamily="34" charset="0"/>
              </a:defRPr>
            </a:pPr>
            <a:endParaRPr lang="en-US"/>
          </a:p>
        </c:txPr>
        <c:crossAx val="123444080"/>
        <c:crosses val="autoZero"/>
        <c:auto val="1"/>
        <c:lblAlgn val="ctr"/>
        <c:lblOffset val="100"/>
        <c:noMultiLvlLbl val="0"/>
      </c:catAx>
      <c:valAx>
        <c:axId val="123444080"/>
        <c:scaling>
          <c:orientation val="minMax"/>
        </c:scaling>
        <c:delete val="0"/>
        <c:axPos val="l"/>
        <c:majorGridlines>
          <c:spPr>
            <a:ln w="9525" cap="flat" cmpd="sng" algn="ctr">
              <a:solidFill>
                <a:srgbClr val="FFFFFF">
                  <a:lumMod val="75000"/>
                </a:srgb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dirty="0"/>
                  <a:t>Public education </a:t>
                </a:r>
                <a:r>
                  <a:rPr lang="fr-FR" dirty="0" err="1"/>
                  <a:t>expenditure</a:t>
                </a:r>
                <a:r>
                  <a:rPr lang="fr-FR" dirty="0"/>
                  <a:t> (PPP € 2025)</a:t>
                </a:r>
              </a:p>
              <a:p>
                <a:pPr>
                  <a:defRPr/>
                </a:pPr>
                <a:r>
                  <a:rPr lang="fr-FR" dirty="0"/>
                  <a:t>per </a:t>
                </a:r>
                <a:r>
                  <a:rPr lang="fr-FR" dirty="0" err="1"/>
                  <a:t>school-age</a:t>
                </a:r>
                <a:r>
                  <a:rPr lang="fr-FR" dirty="0"/>
                  <a:t> </a:t>
                </a:r>
                <a:r>
                  <a:rPr lang="fr-FR" dirty="0" err="1"/>
                  <a:t>individual</a:t>
                </a:r>
                <a:r>
                  <a:rPr lang="fr-FR" dirty="0"/>
                  <a:t> (0–24)</a:t>
                </a:r>
              </a:p>
            </c:rich>
          </c:tx>
          <c:layout>
            <c:manualLayout>
              <c:xMode val="edge"/>
              <c:yMode val="edge"/>
              <c:x val="0"/>
              <c:y val="0.150170600493748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FFFFFF">
                <a:lumMod val="65000"/>
              </a:srgbClr>
            </a:solidFill>
          </a:ln>
          <a:effectLst/>
        </c:spPr>
        <c:txPr>
          <a:bodyPr rot="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23443688"/>
        <c:crosses val="autoZero"/>
        <c:crossBetween val="between"/>
      </c:valAx>
      <c:spPr>
        <a:noFill/>
        <a:ln>
          <a:noFill/>
          <a:prstDash val="solid"/>
        </a:ln>
        <a:effectLst/>
      </c:spPr>
    </c:plotArea>
    <c:plotVisOnly val="1"/>
    <c:dispBlanksAs val="span"/>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800">
                <a:solidFill>
                  <a:schemeClr val="tx1"/>
                </a:solidFill>
              </a:defRPr>
            </a:pPr>
            <a:r>
              <a:rPr lang="es-MX" sz="800">
                <a:solidFill>
                  <a:schemeClr val="tx1"/>
                </a:solidFill>
              </a:rPr>
              <a:t>Effective income tax rates by income groups</a:t>
            </a:r>
          </a:p>
        </c:rich>
      </c:tx>
      <c:layout>
        <c:manualLayout>
          <c:xMode val="edge"/>
          <c:yMode val="edge"/>
          <c:x val="0.35420635123030197"/>
          <c:y val="0"/>
        </c:manualLayout>
      </c:layout>
      <c:overlay val="0"/>
    </c:title>
    <c:autoTitleDeleted val="0"/>
    <c:plotArea>
      <c:layout>
        <c:manualLayout>
          <c:layoutTarget val="inner"/>
          <c:xMode val="edge"/>
          <c:yMode val="edge"/>
          <c:x val="0.15158825188173794"/>
          <c:y val="5.5505737228470596E-2"/>
          <c:w val="0.84030693477364915"/>
          <c:h val="0.45122348501530313"/>
        </c:manualLayout>
      </c:layout>
      <c:lineChart>
        <c:grouping val="standard"/>
        <c:varyColors val="0"/>
        <c:ser>
          <c:idx val="3"/>
          <c:order val="0"/>
          <c:tx>
            <c:strRef>
              <c:f>'data-F12'!$E$2</c:f>
              <c:strCache>
                <c:ptCount val="1"/>
                <c:pt idx="0">
                  <c:v>Brazil</c:v>
                </c:pt>
              </c:strCache>
            </c:strRef>
          </c:tx>
          <c:spPr>
            <a:ln w="22225">
              <a:solidFill>
                <a:srgbClr val="65A964"/>
              </a:solidFill>
            </a:ln>
            <a:effectLst/>
          </c:spPr>
          <c:marker>
            <c:symbol val="square"/>
            <c:size val="6"/>
            <c:spPr>
              <a:solidFill>
                <a:srgbClr val="65A964"/>
              </a:solidFill>
              <a:ln>
                <a:solidFill>
                  <a:srgbClr val="65A964"/>
                </a:solidFill>
              </a:ln>
              <a:effectLst/>
              <a:scene3d>
                <a:camera prst="orthographicFront"/>
                <a:lightRig rig="threePt" dir="t"/>
              </a:scene3d>
              <a:sp3d>
                <a:bevelT w="0" h="0" prst="coolSlant"/>
                <a:contourClr>
                  <a:srgbClr val="000000"/>
                </a:contourClr>
              </a:sp3d>
            </c:spPr>
          </c:marker>
          <c:val>
            <c:numRef>
              <c:f>'data-F12'!$E$3:$E$18</c:f>
              <c:numCache>
                <c:formatCode>0.0%</c:formatCode>
                <c:ptCount val="16"/>
                <c:pt idx="1">
                  <c:v>1.1969000000000563E-4</c:v>
                </c:pt>
                <c:pt idx="2">
                  <c:v>1.1969000000000563E-4</c:v>
                </c:pt>
                <c:pt idx="3">
                  <c:v>2.9069999999964402E-5</c:v>
                </c:pt>
                <c:pt idx="4">
                  <c:v>3.2159999999947786E-5</c:v>
                </c:pt>
                <c:pt idx="5">
                  <c:v>3.9299999999964363E-5</c:v>
                </c:pt>
                <c:pt idx="6">
                  <c:v>6.3599999999996992E-5</c:v>
                </c:pt>
                <c:pt idx="7">
                  <c:v>4.4270299999999985E-3</c:v>
                </c:pt>
                <c:pt idx="8">
                  <c:v>2.8896959999999972E-2</c:v>
                </c:pt>
                <c:pt idx="9">
                  <c:v>6.8337360000000014E-2</c:v>
                </c:pt>
                <c:pt idx="10">
                  <c:v>0.10205763000000001</c:v>
                </c:pt>
                <c:pt idx="11">
                  <c:v>8.8037680000000007E-2</c:v>
                </c:pt>
                <c:pt idx="12">
                  <c:v>4.4077640000000001E-2</c:v>
                </c:pt>
                <c:pt idx="13">
                  <c:v>3.0993380000000001E-2</c:v>
                </c:pt>
                <c:pt idx="14">
                  <c:v>1.9791820000000002E-2</c:v>
                </c:pt>
              </c:numCache>
            </c:numRef>
          </c:val>
          <c:smooth val="0"/>
          <c:extLst>
            <c:ext xmlns:c16="http://schemas.microsoft.com/office/drawing/2014/chart" uri="{C3380CC4-5D6E-409C-BE32-E72D297353CC}">
              <c16:uniqueId val="{00000000-1142-2E40-B743-E12A68A59632}"/>
            </c:ext>
          </c:extLst>
        </c:ser>
        <c:ser>
          <c:idx val="2"/>
          <c:order val="1"/>
          <c:tx>
            <c:strRef>
              <c:f>'data-F12'!$C$2</c:f>
              <c:strCache>
                <c:ptCount val="1"/>
                <c:pt idx="0">
                  <c:v>France</c:v>
                </c:pt>
              </c:strCache>
            </c:strRef>
          </c:tx>
          <c:spPr>
            <a:ln w="22225">
              <a:solidFill>
                <a:srgbClr val="5194C6"/>
              </a:solidFill>
            </a:ln>
            <a:effectLst/>
          </c:spPr>
          <c:marker>
            <c:symbol val="diamond"/>
            <c:size val="6"/>
            <c:spPr>
              <a:solidFill>
                <a:srgbClr val="5194C6"/>
              </a:solidFill>
              <a:ln>
                <a:solidFill>
                  <a:srgbClr val="5194C7"/>
                </a:solidFill>
              </a:ln>
              <a:effectLst/>
              <a:scene3d>
                <a:camera prst="orthographicFront"/>
                <a:lightRig rig="threePt" dir="t"/>
              </a:scene3d>
              <a:sp3d/>
            </c:spPr>
          </c:marker>
          <c:cat>
            <c:strRef>
              <c:f>'data-F12'!$A$3:$A$18</c:f>
              <c:strCache>
                <c:ptCount val="16"/>
                <c:pt idx="0">
                  <c:v>P0-10</c:v>
                </c:pt>
                <c:pt idx="1">
                  <c:v>P10-20</c:v>
                </c:pt>
                <c:pt idx="2">
                  <c:v>P20-30</c:v>
                </c:pt>
                <c:pt idx="3">
                  <c:v>P30-40</c:v>
                </c:pt>
                <c:pt idx="4">
                  <c:v>P40-50</c:v>
                </c:pt>
                <c:pt idx="5">
                  <c:v>P50-60</c:v>
                </c:pt>
                <c:pt idx="6">
                  <c:v>P60-70</c:v>
                </c:pt>
                <c:pt idx="7">
                  <c:v>P70-80</c:v>
                </c:pt>
                <c:pt idx="8">
                  <c:v>P80-90</c:v>
                </c:pt>
                <c:pt idx="9">
                  <c:v>P90-95</c:v>
                </c:pt>
                <c:pt idx="10">
                  <c:v>P95-99</c:v>
                </c:pt>
                <c:pt idx="11">
                  <c:v>P99-99.9</c:v>
                </c:pt>
                <c:pt idx="12">
                  <c:v>P99.9-99.99</c:v>
                </c:pt>
                <c:pt idx="13">
                  <c:v>P99.99-P99.999</c:v>
                </c:pt>
                <c:pt idx="14">
                  <c:v>P99.999-P99.9999</c:v>
                </c:pt>
                <c:pt idx="15">
                  <c:v>Billionaires</c:v>
                </c:pt>
              </c:strCache>
            </c:strRef>
          </c:cat>
          <c:val>
            <c:numRef>
              <c:f>'data-F12'!$C$3:$C$18</c:f>
              <c:numCache>
                <c:formatCode>0.0%</c:formatCode>
                <c:ptCount val="16"/>
                <c:pt idx="0">
                  <c:v>4.1267292909779395E-2</c:v>
                </c:pt>
                <c:pt idx="1">
                  <c:v>3.5845655917383284E-2</c:v>
                </c:pt>
                <c:pt idx="2">
                  <c:v>4.675622462646533E-2</c:v>
                </c:pt>
                <c:pt idx="3">
                  <c:v>5.856704968134923E-2</c:v>
                </c:pt>
                <c:pt idx="4">
                  <c:v>6.7646837661568718E-2</c:v>
                </c:pt>
                <c:pt idx="5">
                  <c:v>7.6278784083893533E-2</c:v>
                </c:pt>
                <c:pt idx="6">
                  <c:v>8.3662795060508485E-2</c:v>
                </c:pt>
                <c:pt idx="7">
                  <c:v>9.2088528249539781E-2</c:v>
                </c:pt>
                <c:pt idx="8">
                  <c:v>0.10513518878180612</c:v>
                </c:pt>
                <c:pt idx="9">
                  <c:v>0.12203442355986639</c:v>
                </c:pt>
                <c:pt idx="10">
                  <c:v>0.14664910924443267</c:v>
                </c:pt>
                <c:pt idx="11">
                  <c:v>0.16459288712449843</c:v>
                </c:pt>
                <c:pt idx="12">
                  <c:v>0.15160798679329227</c:v>
                </c:pt>
                <c:pt idx="13">
                  <c:v>0.10160798679329226</c:v>
                </c:pt>
                <c:pt idx="14">
                  <c:v>5.2499999999999998E-2</c:v>
                </c:pt>
                <c:pt idx="15">
                  <c:v>1.7999999999999999E-2</c:v>
                </c:pt>
              </c:numCache>
            </c:numRef>
          </c:val>
          <c:smooth val="0"/>
          <c:extLst>
            <c:ext xmlns:c16="http://schemas.microsoft.com/office/drawing/2014/chart" uri="{C3380CC4-5D6E-409C-BE32-E72D297353CC}">
              <c16:uniqueId val="{00000001-1142-2E40-B743-E12A68A59632}"/>
            </c:ext>
          </c:extLst>
        </c:ser>
        <c:ser>
          <c:idx val="1"/>
          <c:order val="2"/>
          <c:tx>
            <c:strRef>
              <c:f>'data-F12'!$D$2</c:f>
              <c:strCache>
                <c:ptCount val="1"/>
                <c:pt idx="0">
                  <c:v>Netherlands</c:v>
                </c:pt>
              </c:strCache>
            </c:strRef>
          </c:tx>
          <c:spPr>
            <a:ln w="22225">
              <a:solidFill>
                <a:srgbClr val="EB9B4F"/>
              </a:solidFill>
            </a:ln>
            <a:effectLst/>
          </c:spPr>
          <c:marker>
            <c:symbol val="triangle"/>
            <c:size val="6"/>
            <c:spPr>
              <a:solidFill>
                <a:srgbClr val="EB9B4F"/>
              </a:solidFill>
              <a:ln>
                <a:solidFill>
                  <a:srgbClr val="EB9C4F"/>
                </a:solidFill>
              </a:ln>
              <a:effectLst/>
              <a:scene3d>
                <a:camera prst="orthographicFront"/>
                <a:lightRig rig="threePt" dir="t"/>
              </a:scene3d>
              <a:sp3d>
                <a:bevelT w="0" h="0" prst="coolSlant"/>
                <a:contourClr>
                  <a:srgbClr val="000000"/>
                </a:contourClr>
              </a:sp3d>
            </c:spPr>
          </c:marker>
          <c:cat>
            <c:strRef>
              <c:f>'data-F12'!$A$3:$A$18</c:f>
              <c:strCache>
                <c:ptCount val="16"/>
                <c:pt idx="0">
                  <c:v>P0-10</c:v>
                </c:pt>
                <c:pt idx="1">
                  <c:v>P10-20</c:v>
                </c:pt>
                <c:pt idx="2">
                  <c:v>P20-30</c:v>
                </c:pt>
                <c:pt idx="3">
                  <c:v>P30-40</c:v>
                </c:pt>
                <c:pt idx="4">
                  <c:v>P40-50</c:v>
                </c:pt>
                <c:pt idx="5">
                  <c:v>P50-60</c:v>
                </c:pt>
                <c:pt idx="6">
                  <c:v>P60-70</c:v>
                </c:pt>
                <c:pt idx="7">
                  <c:v>P70-80</c:v>
                </c:pt>
                <c:pt idx="8">
                  <c:v>P80-90</c:v>
                </c:pt>
                <c:pt idx="9">
                  <c:v>P90-95</c:v>
                </c:pt>
                <c:pt idx="10">
                  <c:v>P95-99</c:v>
                </c:pt>
                <c:pt idx="11">
                  <c:v>P99-99.9</c:v>
                </c:pt>
                <c:pt idx="12">
                  <c:v>P99.9-99.99</c:v>
                </c:pt>
                <c:pt idx="13">
                  <c:v>P99.99-P99.999</c:v>
                </c:pt>
                <c:pt idx="14">
                  <c:v>P99.999-P99.9999</c:v>
                </c:pt>
                <c:pt idx="15">
                  <c:v>Billionaires</c:v>
                </c:pt>
              </c:strCache>
            </c:strRef>
          </c:cat>
          <c:val>
            <c:numRef>
              <c:f>'data-F12'!$D$3:$D$18</c:f>
              <c:numCache>
                <c:formatCode>0.0%</c:formatCode>
                <c:ptCount val="16"/>
                <c:pt idx="1">
                  <c:v>7.5960683602224799E-2</c:v>
                </c:pt>
                <c:pt idx="2">
                  <c:v>9.0593912806377894E-2</c:v>
                </c:pt>
                <c:pt idx="3">
                  <c:v>0.10363514720654</c:v>
                </c:pt>
                <c:pt idx="4">
                  <c:v>0.114473948978531</c:v>
                </c:pt>
                <c:pt idx="5">
                  <c:v>0.12764930854622</c:v>
                </c:pt>
                <c:pt idx="6">
                  <c:v>0.14333419972636299</c:v>
                </c:pt>
                <c:pt idx="7">
                  <c:v>0.16273693237568801</c:v>
                </c:pt>
                <c:pt idx="8">
                  <c:v>0.188093669894526</c:v>
                </c:pt>
                <c:pt idx="9">
                  <c:v>0.20728806806276501</c:v>
                </c:pt>
                <c:pt idx="10">
                  <c:v>0.20728806806276501</c:v>
                </c:pt>
                <c:pt idx="11">
                  <c:v>0.112275580459926</c:v>
                </c:pt>
                <c:pt idx="12">
                  <c:v>6.18723823742399E-2</c:v>
                </c:pt>
                <c:pt idx="13">
                  <c:v>4.4620931902958703E-2</c:v>
                </c:pt>
                <c:pt idx="14">
                  <c:v>2.2128670383768902E-2</c:v>
                </c:pt>
                <c:pt idx="15">
                  <c:v>2.30090312504326E-3</c:v>
                </c:pt>
              </c:numCache>
            </c:numRef>
          </c:val>
          <c:smooth val="0"/>
          <c:extLst>
            <c:ext xmlns:c16="http://schemas.microsoft.com/office/drawing/2014/chart" uri="{C3380CC4-5D6E-409C-BE32-E72D297353CC}">
              <c16:uniqueId val="{00000002-1142-2E40-B743-E12A68A59632}"/>
            </c:ext>
          </c:extLst>
        </c:ser>
        <c:ser>
          <c:idx val="4"/>
          <c:order val="3"/>
          <c:tx>
            <c:strRef>
              <c:f>'data-F12'!$F$2</c:f>
              <c:strCache>
                <c:ptCount val="1"/>
                <c:pt idx="0">
                  <c:v>Spain</c:v>
                </c:pt>
              </c:strCache>
            </c:strRef>
          </c:tx>
          <c:spPr>
            <a:ln w="22225">
              <a:solidFill>
                <a:srgbClr val="77CCF5"/>
              </a:solidFill>
            </a:ln>
            <a:effectLst/>
          </c:spPr>
          <c:marker>
            <c:symbol val="circle"/>
            <c:size val="6"/>
            <c:spPr>
              <a:solidFill>
                <a:srgbClr val="77CCF5"/>
              </a:solidFill>
              <a:ln>
                <a:solidFill>
                  <a:srgbClr val="77CCF5"/>
                </a:solidFill>
              </a:ln>
              <a:effectLst/>
              <a:scene3d>
                <a:camera prst="orthographicFront"/>
                <a:lightRig rig="threePt" dir="t"/>
              </a:scene3d>
              <a:sp3d>
                <a:bevelT w="0" h="0" prst="coolSlant"/>
                <a:contourClr>
                  <a:srgbClr val="000000"/>
                </a:contourClr>
              </a:sp3d>
            </c:spPr>
          </c:marker>
          <c:val>
            <c:numRef>
              <c:f>'data-F12'!$F$3:$F$18</c:f>
              <c:numCache>
                <c:formatCode>General</c:formatCode>
                <c:ptCount val="16"/>
                <c:pt idx="2" formatCode="0.0%">
                  <c:v>1.3473735948579556E-2</c:v>
                </c:pt>
                <c:pt idx="3" formatCode="0.0%">
                  <c:v>1.0083581189912082E-2</c:v>
                </c:pt>
                <c:pt idx="4" formatCode="0.0%">
                  <c:v>2.246749132328657E-2</c:v>
                </c:pt>
                <c:pt idx="5" formatCode="0.0%">
                  <c:v>4.4215234174185769E-2</c:v>
                </c:pt>
                <c:pt idx="6" formatCode="0.0%">
                  <c:v>3.9359022455164094E-2</c:v>
                </c:pt>
                <c:pt idx="7" formatCode="0.0%">
                  <c:v>8.2304146432402248E-2</c:v>
                </c:pt>
                <c:pt idx="8" formatCode="0.0%">
                  <c:v>0.11427883003446994</c:v>
                </c:pt>
                <c:pt idx="9" formatCode="0.0%">
                  <c:v>0.1313556318862803</c:v>
                </c:pt>
                <c:pt idx="10" formatCode="0.0%">
                  <c:v>0.15437812850082924</c:v>
                </c:pt>
                <c:pt idx="11" formatCode="0.0%">
                  <c:v>0.16062450483175253</c:v>
                </c:pt>
                <c:pt idx="12" formatCode="0.0%">
                  <c:v>0.12413450719760416</c:v>
                </c:pt>
                <c:pt idx="13" formatCode="0.0%">
                  <c:v>0.10305382233798854</c:v>
                </c:pt>
                <c:pt idx="14" formatCode="0.0%">
                  <c:v>8.0256490329816549E-2</c:v>
                </c:pt>
              </c:numCache>
            </c:numRef>
          </c:val>
          <c:smooth val="0"/>
          <c:extLst>
            <c:ext xmlns:c16="http://schemas.microsoft.com/office/drawing/2014/chart" uri="{C3380CC4-5D6E-409C-BE32-E72D297353CC}">
              <c16:uniqueId val="{00000003-1142-2E40-B743-E12A68A59632}"/>
            </c:ext>
          </c:extLst>
        </c:ser>
        <c:ser>
          <c:idx val="0"/>
          <c:order val="4"/>
          <c:tx>
            <c:strRef>
              <c:f>'data-F12'!$B$2</c:f>
              <c:strCache>
                <c:ptCount val="1"/>
                <c:pt idx="0">
                  <c:v>United States</c:v>
                </c:pt>
              </c:strCache>
            </c:strRef>
          </c:tx>
          <c:spPr>
            <a:ln w="22225">
              <a:solidFill>
                <a:srgbClr val="E44F56"/>
              </a:solidFill>
            </a:ln>
            <a:effectLst/>
          </c:spPr>
          <c:marker>
            <c:symbol val="circle"/>
            <c:size val="6"/>
            <c:spPr>
              <a:solidFill>
                <a:srgbClr val="E44F56"/>
              </a:solidFill>
              <a:ln w="3175">
                <a:solidFill>
                  <a:srgbClr val="E44F56"/>
                </a:solidFill>
              </a:ln>
              <a:effectLst/>
              <a:scene3d>
                <a:camera prst="orthographicFront"/>
                <a:lightRig rig="threePt" dir="t"/>
              </a:scene3d>
              <a:sp3d/>
            </c:spPr>
          </c:marker>
          <c:cat>
            <c:strRef>
              <c:f>'data-F12'!$A$3:$A$18</c:f>
              <c:strCache>
                <c:ptCount val="16"/>
                <c:pt idx="0">
                  <c:v>P0-10</c:v>
                </c:pt>
                <c:pt idx="1">
                  <c:v>P10-20</c:v>
                </c:pt>
                <c:pt idx="2">
                  <c:v>P20-30</c:v>
                </c:pt>
                <c:pt idx="3">
                  <c:v>P30-40</c:v>
                </c:pt>
                <c:pt idx="4">
                  <c:v>P40-50</c:v>
                </c:pt>
                <c:pt idx="5">
                  <c:v>P50-60</c:v>
                </c:pt>
                <c:pt idx="6">
                  <c:v>P60-70</c:v>
                </c:pt>
                <c:pt idx="7">
                  <c:v>P70-80</c:v>
                </c:pt>
                <c:pt idx="8">
                  <c:v>P80-90</c:v>
                </c:pt>
                <c:pt idx="9">
                  <c:v>P90-95</c:v>
                </c:pt>
                <c:pt idx="10">
                  <c:v>P95-99</c:v>
                </c:pt>
                <c:pt idx="11">
                  <c:v>P99-99.9</c:v>
                </c:pt>
                <c:pt idx="12">
                  <c:v>P99.9-99.99</c:v>
                </c:pt>
                <c:pt idx="13">
                  <c:v>P99.99-P99.999</c:v>
                </c:pt>
                <c:pt idx="14">
                  <c:v>P99.999-P99.9999</c:v>
                </c:pt>
                <c:pt idx="15">
                  <c:v>Billionaires</c:v>
                </c:pt>
              </c:strCache>
            </c:strRef>
          </c:cat>
          <c:val>
            <c:numRef>
              <c:f>'data-F12'!$B$3:$B$18</c:f>
              <c:numCache>
                <c:formatCode>0.0%</c:formatCode>
                <c:ptCount val="16"/>
                <c:pt idx="0">
                  <c:v>5.2005275620831178E-3</c:v>
                </c:pt>
                <c:pt idx="1">
                  <c:v>1.0189266648870994E-2</c:v>
                </c:pt>
                <c:pt idx="2">
                  <c:v>1.7972151205336011E-2</c:v>
                </c:pt>
                <c:pt idx="3">
                  <c:v>2.8282794588987328E-2</c:v>
                </c:pt>
                <c:pt idx="4">
                  <c:v>4.3738890529445733E-2</c:v>
                </c:pt>
                <c:pt idx="5">
                  <c:v>5.7360961932812558E-2</c:v>
                </c:pt>
                <c:pt idx="6">
                  <c:v>7.3109563551864196E-2</c:v>
                </c:pt>
                <c:pt idx="7">
                  <c:v>9.1298457522001067E-2</c:v>
                </c:pt>
                <c:pt idx="8">
                  <c:v>0.11246132307408452</c:v>
                </c:pt>
                <c:pt idx="9">
                  <c:v>0.12724900462673583</c:v>
                </c:pt>
                <c:pt idx="10">
                  <c:v>0.14736139532347398</c:v>
                </c:pt>
                <c:pt idx="11">
                  <c:v>0.1869571405964979</c:v>
                </c:pt>
                <c:pt idx="12">
                  <c:v>0.22038425748254201</c:v>
                </c:pt>
                <c:pt idx="13">
                  <c:v>0.20243285497183555</c:v>
                </c:pt>
                <c:pt idx="14">
                  <c:v>0.14019840849058429</c:v>
                </c:pt>
                <c:pt idx="15">
                  <c:v>9.2288695275783539E-2</c:v>
                </c:pt>
              </c:numCache>
            </c:numRef>
          </c:val>
          <c:smooth val="0"/>
          <c:extLst>
            <c:ext xmlns:c16="http://schemas.microsoft.com/office/drawing/2014/chart" uri="{C3380CC4-5D6E-409C-BE32-E72D297353CC}">
              <c16:uniqueId val="{00000004-1142-2E40-B743-E12A68A59632}"/>
            </c:ext>
          </c:extLst>
        </c:ser>
        <c:dLbls>
          <c:showLegendKey val="0"/>
          <c:showVal val="0"/>
          <c:showCatName val="0"/>
          <c:showSerName val="0"/>
          <c:showPercent val="0"/>
          <c:showBubbleSize val="0"/>
        </c:dLbls>
        <c:marker val="1"/>
        <c:smooth val="0"/>
        <c:axId val="-2033038344"/>
        <c:axId val="-2033115368"/>
      </c:lineChart>
      <c:catAx>
        <c:axId val="-2033038344"/>
        <c:scaling>
          <c:orientation val="minMax"/>
        </c:scaling>
        <c:delete val="0"/>
        <c:axPos val="b"/>
        <c:majorGridlines>
          <c:spPr>
            <a:ln>
              <a:solidFill>
                <a:srgbClr val="DADADA"/>
              </a:solidFill>
              <a:prstDash val="dash"/>
            </a:ln>
          </c:spPr>
        </c:majorGridlines>
        <c:numFmt formatCode="General" sourceLinked="0"/>
        <c:majorTickMark val="out"/>
        <c:minorTickMark val="none"/>
        <c:tickLblPos val="nextTo"/>
        <c:spPr>
          <a:ln w="12700">
            <a:solidFill>
              <a:srgbClr val="9B9B9B"/>
            </a:solidFill>
          </a:ln>
        </c:spPr>
        <c:txPr>
          <a:bodyPr rot="-2700000" vert="horz"/>
          <a:lstStyle/>
          <a:p>
            <a:pPr>
              <a:defRPr/>
            </a:pPr>
            <a:endParaRPr lang="en-US"/>
          </a:p>
        </c:txPr>
        <c:crossAx val="-2033115368"/>
        <c:crossesAt val="0"/>
        <c:auto val="1"/>
        <c:lblAlgn val="ctr"/>
        <c:lblOffset val="100"/>
        <c:noMultiLvlLbl val="0"/>
      </c:catAx>
      <c:valAx>
        <c:axId val="-2033115368"/>
        <c:scaling>
          <c:orientation val="minMax"/>
          <c:max val="0.25"/>
          <c:min val="0"/>
        </c:scaling>
        <c:delete val="0"/>
        <c:axPos val="l"/>
        <c:majorGridlines>
          <c:spPr>
            <a:ln>
              <a:solidFill>
                <a:srgbClr val="DADADA"/>
              </a:solidFill>
              <a:prstDash val="dash"/>
            </a:ln>
          </c:spPr>
        </c:majorGridlines>
        <c:title>
          <c:tx>
            <c:rich>
              <a:bodyPr/>
              <a:lstStyle/>
              <a:p>
                <a:pPr>
                  <a:defRPr b="0"/>
                </a:pPr>
                <a:r>
                  <a:rPr lang="es-MX" b="0"/>
                  <a:t>Effective income tax rates by</a:t>
                </a:r>
                <a:br>
                  <a:rPr lang="es-MX" b="0"/>
                </a:br>
                <a:r>
                  <a:rPr lang="es-MX" b="0"/>
                  <a:t>income groups and for billionaires</a:t>
                </a:r>
              </a:p>
              <a:p>
                <a:pPr>
                  <a:defRPr b="0"/>
                </a:pPr>
                <a:r>
                  <a:rPr lang="es-MX" b="0"/>
                  <a:t>(% of pre-tax income)</a:t>
                </a:r>
              </a:p>
            </c:rich>
          </c:tx>
          <c:layout>
            <c:manualLayout>
              <c:xMode val="edge"/>
              <c:yMode val="edge"/>
              <c:x val="0"/>
              <c:y val="3.4238465183236172E-2"/>
            </c:manualLayout>
          </c:layout>
          <c:overlay val="0"/>
        </c:title>
        <c:numFmt formatCode="0%" sourceLinked="0"/>
        <c:majorTickMark val="out"/>
        <c:minorTickMark val="none"/>
        <c:tickLblPos val="nextTo"/>
        <c:spPr>
          <a:ln w="12700">
            <a:solidFill>
              <a:srgbClr val="C4C4C4"/>
            </a:solidFill>
          </a:ln>
        </c:spPr>
        <c:crossAx val="-2033038344"/>
        <c:crosses val="autoZero"/>
        <c:crossBetween val="between"/>
        <c:majorUnit val="0.05"/>
        <c:minorUnit val="0.01"/>
      </c:valAx>
      <c:spPr>
        <a:noFill/>
        <a:ln w="25400">
          <a:noFill/>
        </a:ln>
      </c:spPr>
    </c:plotArea>
    <c:legend>
      <c:legendPos val="b"/>
      <c:layout>
        <c:manualLayout>
          <c:xMode val="edge"/>
          <c:yMode val="edge"/>
          <c:x val="1.545910067026746E-2"/>
          <c:y val="0.74774404186863386"/>
          <c:w val="0.941268952951129"/>
          <c:h val="3.3262088440492714E-2"/>
        </c:manualLayout>
      </c:layout>
      <c:overlay val="0"/>
    </c:legend>
    <c:plotVisOnly val="1"/>
    <c:dispBlanksAs val="span"/>
    <c:showDLblsOverMax val="0"/>
  </c:chart>
  <c:spPr>
    <a:solidFill>
      <a:schemeClr val="bg1"/>
    </a:solidFill>
    <a:ln>
      <a:noFill/>
    </a:ln>
  </c:spPr>
  <c:txPr>
    <a:bodyPr/>
    <a:lstStyle/>
    <a:p>
      <a:pPr>
        <a:defRPr sz="800">
          <a:latin typeface="Arial"/>
          <a:cs typeface="Arial"/>
        </a:defRPr>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s-MX"/>
              <a:t>Excess yield (assets−liabilities) as % of country GDP, 1970−2025</a:t>
            </a:r>
          </a:p>
        </c:rich>
      </c:tx>
      <c:layout>
        <c:manualLayout>
          <c:xMode val="edge"/>
          <c:yMode val="edge"/>
          <c:x val="0.14707598533654367"/>
          <c:y val="0"/>
        </c:manualLayout>
      </c:layout>
      <c:overlay val="0"/>
    </c:title>
    <c:autoTitleDeleted val="0"/>
    <c:plotArea>
      <c:layout>
        <c:manualLayout>
          <c:layoutTarget val="inner"/>
          <c:xMode val="edge"/>
          <c:yMode val="edge"/>
          <c:x val="0.11870827097026095"/>
          <c:y val="7.0699086959996521E-2"/>
          <c:w val="0.8500101950066159"/>
          <c:h val="0.50836360753061349"/>
        </c:manualLayout>
      </c:layout>
      <c:lineChart>
        <c:grouping val="standard"/>
        <c:varyColors val="0"/>
        <c:ser>
          <c:idx val="3"/>
          <c:order val="0"/>
          <c:tx>
            <c:strRef>
              <c:f>'data-F13'!$B$2</c:f>
              <c:strCache>
                <c:ptCount val="1"/>
                <c:pt idx="0">
                  <c:v>BRICS</c:v>
                </c:pt>
              </c:strCache>
            </c:strRef>
          </c:tx>
          <c:spPr>
            <a:ln w="38100">
              <a:solidFill>
                <a:srgbClr val="2F9E2D"/>
              </a:solidFill>
            </a:ln>
            <a:effectLst>
              <a:outerShdw blurRad="50800" dist="50800" dir="5400000" algn="ctr" rotWithShape="0">
                <a:schemeClr val="bg1"/>
              </a:outerShdw>
            </a:effectLst>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'data-F13'!$B$3:$B$58</c:f>
              <c:numCache>
                <c:formatCode>0%</c:formatCode>
                <c:ptCount val="56"/>
                <c:pt idx="1">
                  <c:v>-1.9866398070007563E-3</c:v>
                </c:pt>
                <c:pt idx="2">
                  <c:v>-2.1892429795116186E-3</c:v>
                </c:pt>
                <c:pt idx="3">
                  <c:v>-2.3727200459688902E-3</c:v>
                </c:pt>
                <c:pt idx="4">
                  <c:v>-2.0132055506110191E-3</c:v>
                </c:pt>
                <c:pt idx="5">
                  <c:v>-2.2691693156957626E-3</c:v>
                </c:pt>
                <c:pt idx="6">
                  <c:v>-2.393531845882535E-3</c:v>
                </c:pt>
                <c:pt idx="7">
                  <c:v>-3.0514972750097513E-3</c:v>
                </c:pt>
                <c:pt idx="8">
                  <c:v>-3.086162731051445E-3</c:v>
                </c:pt>
                <c:pt idx="9">
                  <c:v>-3.4751726780086756E-3</c:v>
                </c:pt>
                <c:pt idx="10">
                  <c:v>-3.6585223861038685E-3</c:v>
                </c:pt>
                <c:pt idx="11">
                  <c:v>-5.4332464933395386E-3</c:v>
                </c:pt>
                <c:pt idx="12">
                  <c:v>-7.9156961292028427E-3</c:v>
                </c:pt>
                <c:pt idx="13">
                  <c:v>-5.1847612485289574E-3</c:v>
                </c:pt>
                <c:pt idx="14">
                  <c:v>-4.6059032902121544E-3</c:v>
                </c:pt>
                <c:pt idx="15">
                  <c:v>-5.1289801485836506E-3</c:v>
                </c:pt>
                <c:pt idx="16">
                  <c:v>-6.6212504170835018E-3</c:v>
                </c:pt>
                <c:pt idx="17">
                  <c:v>-5.4801981896162033E-3</c:v>
                </c:pt>
                <c:pt idx="18">
                  <c:v>-6.0050212778151035E-3</c:v>
                </c:pt>
                <c:pt idx="19">
                  <c:v>-5.4333796724677086E-3</c:v>
                </c:pt>
                <c:pt idx="20">
                  <c:v>-4.9014659598469734E-3</c:v>
                </c:pt>
                <c:pt idx="21">
                  <c:v>-4.7601754777133465E-3</c:v>
                </c:pt>
                <c:pt idx="22">
                  <c:v>-4.8551019281148911E-3</c:v>
                </c:pt>
                <c:pt idx="23">
                  <c:v>-6.6291573457419872E-3</c:v>
                </c:pt>
                <c:pt idx="24">
                  <c:v>-3.4025581553578377E-3</c:v>
                </c:pt>
                <c:pt idx="25">
                  <c:v>-9.3416674062609673E-3</c:v>
                </c:pt>
                <c:pt idx="26">
                  <c:v>-9.8760500550270081E-3</c:v>
                </c:pt>
                <c:pt idx="27">
                  <c:v>-1.1754328384995461E-2</c:v>
                </c:pt>
                <c:pt idx="28">
                  <c:v>-1.6678683459758759E-2</c:v>
                </c:pt>
                <c:pt idx="29">
                  <c:v>-1.712280698120594E-2</c:v>
                </c:pt>
                <c:pt idx="30">
                  <c:v>-1.4036744832992554E-2</c:v>
                </c:pt>
                <c:pt idx="31">
                  <c:v>-1.7426136881113052E-2</c:v>
                </c:pt>
                <c:pt idx="32">
                  <c:v>-1.4922685921192169E-2</c:v>
                </c:pt>
                <c:pt idx="33">
                  <c:v>-1.616237685084343E-2</c:v>
                </c:pt>
                <c:pt idx="34">
                  <c:v>-1.3778478838503361E-2</c:v>
                </c:pt>
                <c:pt idx="35">
                  <c:v>-1.7568780109286308E-2</c:v>
                </c:pt>
                <c:pt idx="36">
                  <c:v>-1.9065640866756439E-2</c:v>
                </c:pt>
                <c:pt idx="37">
                  <c:v>-1.8169434741139412E-2</c:v>
                </c:pt>
                <c:pt idx="38">
                  <c:v>-1.1557118967175484E-2</c:v>
                </c:pt>
                <c:pt idx="39">
                  <c:v>-2.1610992029309273E-2</c:v>
                </c:pt>
                <c:pt idx="40">
                  <c:v>-2.2395161911845207E-2</c:v>
                </c:pt>
                <c:pt idx="41">
                  <c:v>-2.036379836499691E-2</c:v>
                </c:pt>
                <c:pt idx="42">
                  <c:v>-1.7924409359693527E-2</c:v>
                </c:pt>
                <c:pt idx="43">
                  <c:v>-1.9220463931560516E-2</c:v>
                </c:pt>
                <c:pt idx="44">
                  <c:v>-1.6619227826595306E-2</c:v>
                </c:pt>
                <c:pt idx="45">
                  <c:v>-1.6209468245506287E-2</c:v>
                </c:pt>
                <c:pt idx="46">
                  <c:v>-1.6934221610426903E-2</c:v>
                </c:pt>
                <c:pt idx="47">
                  <c:v>-1.6645671799778938E-2</c:v>
                </c:pt>
                <c:pt idx="48">
                  <c:v>-1.6079042106866837E-2</c:v>
                </c:pt>
                <c:pt idx="49">
                  <c:v>-1.6180114820599556E-2</c:v>
                </c:pt>
                <c:pt idx="50">
                  <c:v>-1.981273852288723E-2</c:v>
                </c:pt>
                <c:pt idx="51">
                  <c:v>-2.0572258159518242E-2</c:v>
                </c:pt>
                <c:pt idx="52">
                  <c:v>-2.0168660208582878E-2</c:v>
                </c:pt>
                <c:pt idx="53">
                  <c:v>-2.0822847262024879E-2</c:v>
                </c:pt>
                <c:pt idx="54">
                  <c:v>-2.06438098102808E-2</c:v>
                </c:pt>
                <c:pt idx="55">
                  <c:v>-2.0801249891519547E-2</c:v>
                </c:pt>
              </c:numCache>
            </c:numRef>
          </c:val>
          <c:smooth val="1"/>
          <c:extLst>
            <c:ext xmlns:c16="http://schemas.microsoft.com/office/drawing/2014/chart" uri="{C3380CC4-5D6E-409C-BE32-E72D297353CC}">
              <c16:uniqueId val="{00000000-51D4-1749-8126-695D77691966}"/>
            </c:ext>
          </c:extLst>
        </c:ser>
        <c:ser>
          <c:idx val="0"/>
          <c:order val="1"/>
          <c:tx>
            <c:strRef>
              <c:f>'data-F13'!$D$2</c:f>
              <c:strCache>
                <c:ptCount val="1"/>
                <c:pt idx="0">
                  <c:v>Eurozone</c:v>
                </c:pt>
              </c:strCache>
            </c:strRef>
          </c:tx>
          <c:spPr>
            <a:ln w="38100">
              <a:solidFill>
                <a:srgbClr val="0569B5"/>
              </a:solidFill>
              <a:prstDash val="solid"/>
            </a:ln>
            <a:effectLst>
              <a:outerShdw blurRad="50800" dist="50800" dir="5400000" algn="ctr" rotWithShape="0">
                <a:schemeClr val="bg1"/>
              </a:outerShdw>
            </a:effectLst>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'data-F13'!$D$3:$D$58</c:f>
              <c:numCache>
                <c:formatCode>0%</c:formatCode>
                <c:ptCount val="56"/>
                <c:pt idx="1">
                  <c:v>1.0561675298959017E-4</c:v>
                </c:pt>
                <c:pt idx="2">
                  <c:v>1.8820445984601974E-4</c:v>
                </c:pt>
                <c:pt idx="3">
                  <c:v>-1.5235645696520805E-4</c:v>
                </c:pt>
                <c:pt idx="4">
                  <c:v>-1.0329672368243337E-3</c:v>
                </c:pt>
                <c:pt idx="5">
                  <c:v>-1.1582619044929743E-3</c:v>
                </c:pt>
                <c:pt idx="6">
                  <c:v>4.2045576265081763E-4</c:v>
                </c:pt>
                <c:pt idx="7">
                  <c:v>-5.2955956198275089E-4</c:v>
                </c:pt>
                <c:pt idx="8">
                  <c:v>6.4297266362700611E-5</c:v>
                </c:pt>
                <c:pt idx="9">
                  <c:v>-7.1788934292271733E-4</c:v>
                </c:pt>
                <c:pt idx="10">
                  <c:v>7.9334282781928778E-4</c:v>
                </c:pt>
                <c:pt idx="11">
                  <c:v>6.9769809488207102E-4</c:v>
                </c:pt>
                <c:pt idx="12">
                  <c:v>4.8356002662330866E-4</c:v>
                </c:pt>
                <c:pt idx="13">
                  <c:v>-3.0100069125182927E-4</c:v>
                </c:pt>
                <c:pt idx="14">
                  <c:v>1.6618667868897319E-3</c:v>
                </c:pt>
                <c:pt idx="15">
                  <c:v>2.3945362772792578E-3</c:v>
                </c:pt>
                <c:pt idx="16">
                  <c:v>9.6434209262952209E-4</c:v>
                </c:pt>
                <c:pt idx="17">
                  <c:v>1.5187865355983377E-3</c:v>
                </c:pt>
                <c:pt idx="18">
                  <c:v>1.1584238382056355E-3</c:v>
                </c:pt>
                <c:pt idx="19">
                  <c:v>1.3817327562719584E-3</c:v>
                </c:pt>
                <c:pt idx="20">
                  <c:v>-1.3265467714518309E-3</c:v>
                </c:pt>
                <c:pt idx="21">
                  <c:v>-1.7018105136230588E-3</c:v>
                </c:pt>
                <c:pt idx="22">
                  <c:v>-4.7956788330338895E-4</c:v>
                </c:pt>
                <c:pt idx="23">
                  <c:v>1.3153044274076819E-3</c:v>
                </c:pt>
                <c:pt idx="24">
                  <c:v>3.5083413240499794E-4</c:v>
                </c:pt>
                <c:pt idx="25">
                  <c:v>-1.5256463084369898E-3</c:v>
                </c:pt>
                <c:pt idx="26">
                  <c:v>2.1870179625693709E-4</c:v>
                </c:pt>
                <c:pt idx="27">
                  <c:v>2.2491438721772283E-4</c:v>
                </c:pt>
                <c:pt idx="28">
                  <c:v>-3.1251120381057262E-3</c:v>
                </c:pt>
                <c:pt idx="29">
                  <c:v>1.4079397078603506E-3</c:v>
                </c:pt>
                <c:pt idx="30">
                  <c:v>-2.4172266421373934E-4</c:v>
                </c:pt>
                <c:pt idx="31">
                  <c:v>4.7532230382785201E-4</c:v>
                </c:pt>
                <c:pt idx="32">
                  <c:v>-1.9682208076119423E-3</c:v>
                </c:pt>
                <c:pt idx="33">
                  <c:v>2.4758183863013983E-3</c:v>
                </c:pt>
                <c:pt idx="34">
                  <c:v>5.7565025053918362E-3</c:v>
                </c:pt>
                <c:pt idx="35">
                  <c:v>7.1807052008807659E-3</c:v>
                </c:pt>
                <c:pt idx="36">
                  <c:v>1.277553103864193E-2</c:v>
                </c:pt>
                <c:pt idx="37">
                  <c:v>1.1306257918477058E-2</c:v>
                </c:pt>
                <c:pt idx="38">
                  <c:v>7.4404450133442879E-3</c:v>
                </c:pt>
                <c:pt idx="39">
                  <c:v>1.115557923913002E-2</c:v>
                </c:pt>
                <c:pt idx="40">
                  <c:v>1.4994155615568161E-2</c:v>
                </c:pt>
                <c:pt idx="41">
                  <c:v>1.5225005336105824E-2</c:v>
                </c:pt>
                <c:pt idx="42">
                  <c:v>1.6184112057089806E-2</c:v>
                </c:pt>
                <c:pt idx="43">
                  <c:v>1.6576491296291351E-2</c:v>
                </c:pt>
                <c:pt idx="44">
                  <c:v>1.1993303894996643E-2</c:v>
                </c:pt>
                <c:pt idx="45">
                  <c:v>5.6487862020730972E-3</c:v>
                </c:pt>
                <c:pt idx="46">
                  <c:v>7.3620411567389965E-3</c:v>
                </c:pt>
                <c:pt idx="47">
                  <c:v>6.6291205585002899E-3</c:v>
                </c:pt>
                <c:pt idx="48">
                  <c:v>9.8502505570650101E-3</c:v>
                </c:pt>
                <c:pt idx="49">
                  <c:v>6.1197765171527863E-3</c:v>
                </c:pt>
                <c:pt idx="50">
                  <c:v>4.5499121770262718E-3</c:v>
                </c:pt>
                <c:pt idx="51">
                  <c:v>1.1389407329261303E-2</c:v>
                </c:pt>
                <c:pt idx="52">
                  <c:v>7.645703386515379E-3</c:v>
                </c:pt>
                <c:pt idx="53">
                  <c:v>1.0700869373977184E-2</c:v>
                </c:pt>
                <c:pt idx="54">
                  <c:v>1.0555224493145943E-2</c:v>
                </c:pt>
                <c:pt idx="55">
                  <c:v>9.8748113960027695E-3</c:v>
                </c:pt>
              </c:numCache>
            </c:numRef>
          </c:val>
          <c:smooth val="1"/>
          <c:extLst>
            <c:ext xmlns:c16="http://schemas.microsoft.com/office/drawing/2014/chart" uri="{C3380CC4-5D6E-409C-BE32-E72D297353CC}">
              <c16:uniqueId val="{00000001-51D4-1749-8126-695D77691966}"/>
            </c:ext>
          </c:extLst>
        </c:ser>
        <c:ser>
          <c:idx val="5"/>
          <c:order val="2"/>
          <c:tx>
            <c:strRef>
              <c:f>'data-F13'!$F$2</c:f>
              <c:strCache>
                <c:ptCount val="1"/>
                <c:pt idx="0">
                  <c:v>Russia</c:v>
                </c:pt>
              </c:strCache>
            </c:strRef>
          </c:tx>
          <c:spPr>
            <a:ln w="38100">
              <a:solidFill>
                <a:srgbClr val="FFDD04"/>
              </a:solidFill>
            </a:ln>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'data-F13'!$F$3:$F$58</c:f>
              <c:numCache>
                <c:formatCode>0%</c:formatCode>
                <c:ptCount val="56"/>
                <c:pt idx="1">
                  <c:v>5.0881626521004364E-5</c:v>
                </c:pt>
                <c:pt idx="2">
                  <c:v>3.8731464883312583E-5</c:v>
                </c:pt>
                <c:pt idx="3">
                  <c:v>5.5359087127726525E-5</c:v>
                </c:pt>
                <c:pt idx="4">
                  <c:v>3.3526481274748221E-5</c:v>
                </c:pt>
                <c:pt idx="5">
                  <c:v>5.4583815654041246E-5</c:v>
                </c:pt>
                <c:pt idx="6">
                  <c:v>6.7295797634869814E-5</c:v>
                </c:pt>
                <c:pt idx="7">
                  <c:v>6.2126397097017616E-5</c:v>
                </c:pt>
                <c:pt idx="8">
                  <c:v>4.4738353608408943E-5</c:v>
                </c:pt>
                <c:pt idx="9">
                  <c:v>1.1986001482000574E-5</c:v>
                </c:pt>
                <c:pt idx="10">
                  <c:v>2.6879901270149276E-5</c:v>
                </c:pt>
                <c:pt idx="11">
                  <c:v>6.0578629927476868E-5</c:v>
                </c:pt>
                <c:pt idx="12">
                  <c:v>3.3288870326941833E-5</c:v>
                </c:pt>
                <c:pt idx="13">
                  <c:v>6.0806969486293383E-6</c:v>
                </c:pt>
                <c:pt idx="14">
                  <c:v>4.2562311136862263E-5</c:v>
                </c:pt>
                <c:pt idx="15">
                  <c:v>6.1398903199005872E-5</c:v>
                </c:pt>
                <c:pt idx="16">
                  <c:v>7.3479197453707457E-5</c:v>
                </c:pt>
                <c:pt idx="17">
                  <c:v>1.1522190470714122E-4</c:v>
                </c:pt>
                <c:pt idx="18">
                  <c:v>1.1366156104486436E-4</c:v>
                </c:pt>
                <c:pt idx="19">
                  <c:v>1.210981426993385E-4</c:v>
                </c:pt>
                <c:pt idx="20">
                  <c:v>1.0318998829461634E-4</c:v>
                </c:pt>
                <c:pt idx="21">
                  <c:v>1.3430714898277074E-4</c:v>
                </c:pt>
                <c:pt idx="22">
                  <c:v>-2.7594906277954578E-3</c:v>
                </c:pt>
                <c:pt idx="23">
                  <c:v>-1.4222739264369011E-3</c:v>
                </c:pt>
                <c:pt idx="24">
                  <c:v>-1.8413487123325467E-4</c:v>
                </c:pt>
                <c:pt idx="25">
                  <c:v>-4.9426201730966568E-3</c:v>
                </c:pt>
                <c:pt idx="26">
                  <c:v>-1.1386199854314327E-2</c:v>
                </c:pt>
                <c:pt idx="27">
                  <c:v>-2.1778281778097153E-2</c:v>
                </c:pt>
                <c:pt idx="28">
                  <c:v>-4.263908788561821E-2</c:v>
                </c:pt>
                <c:pt idx="29">
                  <c:v>-4.6859774738550186E-2</c:v>
                </c:pt>
                <c:pt idx="30">
                  <c:v>-2.8844699263572693E-2</c:v>
                </c:pt>
                <c:pt idx="31">
                  <c:v>-2.5232691317796707E-2</c:v>
                </c:pt>
                <c:pt idx="32">
                  <c:v>-2.8597991913557053E-2</c:v>
                </c:pt>
                <c:pt idx="33">
                  <c:v>-4.4147554785013199E-2</c:v>
                </c:pt>
                <c:pt idx="34">
                  <c:v>-3.2885458320379257E-2</c:v>
                </c:pt>
                <c:pt idx="35">
                  <c:v>-3.3945109695196152E-2</c:v>
                </c:pt>
                <c:pt idx="36">
                  <c:v>-3.6522451788187027E-2</c:v>
                </c:pt>
                <c:pt idx="37">
                  <c:v>-2.9426759108901024E-2</c:v>
                </c:pt>
                <c:pt idx="38">
                  <c:v>-1.9042201340198517E-2</c:v>
                </c:pt>
                <c:pt idx="39">
                  <c:v>-3.9886273443698883E-2</c:v>
                </c:pt>
                <c:pt idx="40">
                  <c:v>-3.8437236100435257E-2</c:v>
                </c:pt>
                <c:pt idx="41">
                  <c:v>-3.3828109502792358E-2</c:v>
                </c:pt>
                <c:pt idx="42">
                  <c:v>-3.5424061119556427E-2</c:v>
                </c:pt>
                <c:pt idx="43">
                  <c:v>-3.6668669432401657E-2</c:v>
                </c:pt>
                <c:pt idx="44">
                  <c:v>-3.5629510879516602E-2</c:v>
                </c:pt>
                <c:pt idx="45">
                  <c:v>-3.5184122622013092E-2</c:v>
                </c:pt>
                <c:pt idx="46">
                  <c:v>-3.891289234161377E-2</c:v>
                </c:pt>
                <c:pt idx="47">
                  <c:v>-3.4220878034830093E-2</c:v>
                </c:pt>
                <c:pt idx="48">
                  <c:v>-3.3343825489282608E-2</c:v>
                </c:pt>
                <c:pt idx="49">
                  <c:v>-4.4990289956331253E-2</c:v>
                </c:pt>
                <c:pt idx="50">
                  <c:v>-3.5598993301391602E-2</c:v>
                </c:pt>
                <c:pt idx="51">
                  <c:v>-4.315691813826561E-2</c:v>
                </c:pt>
                <c:pt idx="52">
                  <c:v>-2.7896085754036903E-2</c:v>
                </c:pt>
                <c:pt idx="53">
                  <c:v>-3.1798623502254486E-2</c:v>
                </c:pt>
                <c:pt idx="54">
                  <c:v>-3.1335514038801193E-2</c:v>
                </c:pt>
                <c:pt idx="55">
                  <c:v>-3.1657792627811432E-2</c:v>
                </c:pt>
              </c:numCache>
            </c:numRef>
          </c:val>
          <c:smooth val="1"/>
          <c:extLst>
            <c:ext xmlns:c16="http://schemas.microsoft.com/office/drawing/2014/chart" uri="{C3380CC4-5D6E-409C-BE32-E72D297353CC}">
              <c16:uniqueId val="{00000002-51D4-1749-8126-695D77691966}"/>
            </c:ext>
          </c:extLst>
        </c:ser>
        <c:ser>
          <c:idx val="1"/>
          <c:order val="3"/>
          <c:tx>
            <c:strRef>
              <c:f>'data-F13'!$C$2</c:f>
              <c:strCache>
                <c:ptCount val="1"/>
                <c:pt idx="0">
                  <c:v>China</c:v>
                </c:pt>
              </c:strCache>
            </c:strRef>
          </c:tx>
          <c:spPr>
            <a:ln w="38100">
              <a:solidFill>
                <a:srgbClr val="AAC40A"/>
              </a:solidFill>
              <a:prstDash val="solid"/>
            </a:ln>
            <a:effectLst>
              <a:outerShdw blurRad="50800" dist="50800" dir="5400000" algn="ctr" rotWithShape="0">
                <a:schemeClr val="bg1"/>
              </a:outerShdw>
            </a:effectLst>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'data-F13'!$C$3:$C$58</c:f>
              <c:numCache>
                <c:formatCode>0%</c:formatCode>
                <c:ptCount val="56"/>
                <c:pt idx="1">
                  <c:v>1.734252437017858E-4</c:v>
                </c:pt>
                <c:pt idx="2">
                  <c:v>1.8780592654366046E-4</c:v>
                </c:pt>
                <c:pt idx="3">
                  <c:v>1.3527841656468809E-4</c:v>
                </c:pt>
                <c:pt idx="4">
                  <c:v>3.2221891160588712E-5</c:v>
                </c:pt>
                <c:pt idx="5">
                  <c:v>8.6886589997448027E-5</c:v>
                </c:pt>
                <c:pt idx="6">
                  <c:v>1.2050218356307596E-4</c:v>
                </c:pt>
                <c:pt idx="7">
                  <c:v>6.9915193307679147E-5</c:v>
                </c:pt>
                <c:pt idx="8">
                  <c:v>3.2685984479030594E-5</c:v>
                </c:pt>
                <c:pt idx="9">
                  <c:v>-1.5543024346698076E-5</c:v>
                </c:pt>
                <c:pt idx="10">
                  <c:v>-1.6385118215112016E-5</c:v>
                </c:pt>
                <c:pt idx="11">
                  <c:v>1.378673823637655E-5</c:v>
                </c:pt>
                <c:pt idx="12">
                  <c:v>-3.1617260538041592E-4</c:v>
                </c:pt>
                <c:pt idx="13">
                  <c:v>2.4773676414042711E-3</c:v>
                </c:pt>
                <c:pt idx="14">
                  <c:v>2.5622593238949776E-3</c:v>
                </c:pt>
                <c:pt idx="15">
                  <c:v>3.4691632026806474E-4</c:v>
                </c:pt>
                <c:pt idx="16">
                  <c:v>-1.2673313030973077E-3</c:v>
                </c:pt>
                <c:pt idx="17">
                  <c:v>-4.611472541000694E-4</c:v>
                </c:pt>
                <c:pt idx="18">
                  <c:v>7.922399090602994E-4</c:v>
                </c:pt>
                <c:pt idx="19">
                  <c:v>1.9275965169072151E-3</c:v>
                </c:pt>
                <c:pt idx="20">
                  <c:v>4.5773088932037354E-3</c:v>
                </c:pt>
                <c:pt idx="21">
                  <c:v>2.1851165220141411E-3</c:v>
                </c:pt>
                <c:pt idx="22">
                  <c:v>-1.1516864178702235E-3</c:v>
                </c:pt>
                <c:pt idx="23">
                  <c:v>-1.3359172735363245E-3</c:v>
                </c:pt>
                <c:pt idx="24">
                  <c:v>2.3148856125771999E-3</c:v>
                </c:pt>
                <c:pt idx="25">
                  <c:v>-1.6364486888051033E-2</c:v>
                </c:pt>
                <c:pt idx="26">
                  <c:v>-1.2808955274522305E-2</c:v>
                </c:pt>
                <c:pt idx="27">
                  <c:v>-1.1301256716251373E-2</c:v>
                </c:pt>
                <c:pt idx="28">
                  <c:v>-1.7044322565197945E-2</c:v>
                </c:pt>
                <c:pt idx="29">
                  <c:v>-1.3864872977137566E-2</c:v>
                </c:pt>
                <c:pt idx="30">
                  <c:v>-1.3412618078291416E-2</c:v>
                </c:pt>
                <c:pt idx="31">
                  <c:v>-1.6754379495978355E-2</c:v>
                </c:pt>
                <c:pt idx="32">
                  <c:v>-1.1556320823729038E-2</c:v>
                </c:pt>
                <c:pt idx="33">
                  <c:v>-1.0344097390770912E-2</c:v>
                </c:pt>
                <c:pt idx="34">
                  <c:v>-8.2488004118204117E-3</c:v>
                </c:pt>
                <c:pt idx="35">
                  <c:v>-1.5732323750853539E-2</c:v>
                </c:pt>
                <c:pt idx="36">
                  <c:v>-1.6848931089043617E-2</c:v>
                </c:pt>
                <c:pt idx="37">
                  <c:v>-1.6477931290864944E-2</c:v>
                </c:pt>
                <c:pt idx="38">
                  <c:v>-9.1489683836698532E-3</c:v>
                </c:pt>
                <c:pt idx="39">
                  <c:v>-2.0156916230916977E-2</c:v>
                </c:pt>
                <c:pt idx="40">
                  <c:v>-2.0313311368227005E-2</c:v>
                </c:pt>
                <c:pt idx="41">
                  <c:v>-1.9901677966117859E-2</c:v>
                </c:pt>
                <c:pt idx="42">
                  <c:v>-1.3924292288720608E-2</c:v>
                </c:pt>
                <c:pt idx="43">
                  <c:v>-1.8196973949670792E-2</c:v>
                </c:pt>
                <c:pt idx="44">
                  <c:v>-1.2294481508433819E-2</c:v>
                </c:pt>
                <c:pt idx="45">
                  <c:v>-1.3675625436007977E-2</c:v>
                </c:pt>
                <c:pt idx="46">
                  <c:v>-1.3515179045498371E-2</c:v>
                </c:pt>
                <c:pt idx="47">
                  <c:v>-1.383245550096035E-2</c:v>
                </c:pt>
                <c:pt idx="48">
                  <c:v>-1.3762721791863441E-2</c:v>
                </c:pt>
                <c:pt idx="49">
                  <c:v>-1.2238150462508202E-2</c:v>
                </c:pt>
                <c:pt idx="50">
                  <c:v>-1.8515858799219131E-2</c:v>
                </c:pt>
                <c:pt idx="51">
                  <c:v>-1.7691135406494141E-2</c:v>
                </c:pt>
                <c:pt idx="52">
                  <c:v>-1.7575643956661224E-2</c:v>
                </c:pt>
                <c:pt idx="53">
                  <c:v>-1.8173273652791977E-2</c:v>
                </c:pt>
                <c:pt idx="54">
                  <c:v>-1.8062682822346687E-2</c:v>
                </c:pt>
                <c:pt idx="55">
                  <c:v>-1.8074959516525269E-2</c:v>
                </c:pt>
              </c:numCache>
            </c:numRef>
          </c:val>
          <c:smooth val="1"/>
          <c:extLst>
            <c:ext xmlns:c16="http://schemas.microsoft.com/office/drawing/2014/chart" uri="{C3380CC4-5D6E-409C-BE32-E72D297353CC}">
              <c16:uniqueId val="{00000003-51D4-1749-8126-695D77691966}"/>
            </c:ext>
          </c:extLst>
        </c:ser>
        <c:ser>
          <c:idx val="4"/>
          <c:order val="4"/>
          <c:tx>
            <c:strRef>
              <c:f>'data-F13'!$E$2</c:f>
              <c:strCache>
                <c:ptCount val="1"/>
                <c:pt idx="0">
                  <c:v>Japan</c:v>
                </c:pt>
              </c:strCache>
            </c:strRef>
          </c:tx>
          <c:spPr>
            <a:ln w="38100">
              <a:solidFill>
                <a:srgbClr val="A71183"/>
              </a:solidFill>
            </a:ln>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'data-F13'!$E$3:$E$58</c:f>
              <c:numCache>
                <c:formatCode>0%</c:formatCode>
                <c:ptCount val="56"/>
                <c:pt idx="1">
                  <c:v>-3.3430990297347307E-3</c:v>
                </c:pt>
                <c:pt idx="2">
                  <c:v>-2.9461474623531103E-3</c:v>
                </c:pt>
                <c:pt idx="3">
                  <c:v>-1.3797730207443237E-3</c:v>
                </c:pt>
                <c:pt idx="4">
                  <c:v>-3.0657469760626554E-3</c:v>
                </c:pt>
                <c:pt idx="5">
                  <c:v>-1.4947549789212644E-4</c:v>
                </c:pt>
                <c:pt idx="6">
                  <c:v>-1.4407417038455606E-3</c:v>
                </c:pt>
                <c:pt idx="7">
                  <c:v>-1.2457489501684904E-3</c:v>
                </c:pt>
                <c:pt idx="8">
                  <c:v>-4.2705953819677234E-4</c:v>
                </c:pt>
                <c:pt idx="9">
                  <c:v>-1.3904561055824161E-3</c:v>
                </c:pt>
                <c:pt idx="10">
                  <c:v>-2.8787511400878429E-3</c:v>
                </c:pt>
                <c:pt idx="11">
                  <c:v>-3.773057134822011E-3</c:v>
                </c:pt>
                <c:pt idx="12">
                  <c:v>-7.1179727092385292E-4</c:v>
                </c:pt>
                <c:pt idx="13">
                  <c:v>-1.6122439410537481E-3</c:v>
                </c:pt>
                <c:pt idx="14">
                  <c:v>-1.003407989628613E-3</c:v>
                </c:pt>
                <c:pt idx="15">
                  <c:v>6.0141057474538684E-4</c:v>
                </c:pt>
                <c:pt idx="16">
                  <c:v>-8.0198858631774783E-4</c:v>
                </c:pt>
                <c:pt idx="17">
                  <c:v>2.4073412641882896E-3</c:v>
                </c:pt>
                <c:pt idx="18">
                  <c:v>1.6296796966344118E-3</c:v>
                </c:pt>
                <c:pt idx="19">
                  <c:v>2.1220240741968155E-3</c:v>
                </c:pt>
                <c:pt idx="20">
                  <c:v>2.61639803647995E-3</c:v>
                </c:pt>
                <c:pt idx="21">
                  <c:v>1.9189589656889439E-3</c:v>
                </c:pt>
                <c:pt idx="22">
                  <c:v>3.2705522608011961E-3</c:v>
                </c:pt>
                <c:pt idx="23">
                  <c:v>1.1364021338522434E-3</c:v>
                </c:pt>
                <c:pt idx="24">
                  <c:v>-6.727422442054376E-5</c:v>
                </c:pt>
                <c:pt idx="25">
                  <c:v>4.5132578816264868E-4</c:v>
                </c:pt>
                <c:pt idx="26">
                  <c:v>4.8591950908303261E-3</c:v>
                </c:pt>
                <c:pt idx="27">
                  <c:v>5.4833283647894859E-3</c:v>
                </c:pt>
                <c:pt idx="28">
                  <c:v>5.0431354902684689E-3</c:v>
                </c:pt>
                <c:pt idx="29">
                  <c:v>2.1112458780407906E-3</c:v>
                </c:pt>
                <c:pt idx="30">
                  <c:v>4.4706026092171669E-3</c:v>
                </c:pt>
                <c:pt idx="31">
                  <c:v>4.9863080494105816E-3</c:v>
                </c:pt>
                <c:pt idx="32">
                  <c:v>1.9581667147576809E-3</c:v>
                </c:pt>
                <c:pt idx="33">
                  <c:v>2.2248702589422464E-3</c:v>
                </c:pt>
                <c:pt idx="34">
                  <c:v>3.7375844549387693E-3</c:v>
                </c:pt>
                <c:pt idx="35">
                  <c:v>4.1560675017535686E-3</c:v>
                </c:pt>
                <c:pt idx="36">
                  <c:v>1.337671373039484E-2</c:v>
                </c:pt>
                <c:pt idx="37">
                  <c:v>8.2221450284123421E-3</c:v>
                </c:pt>
                <c:pt idx="38">
                  <c:v>1.3190960511565208E-2</c:v>
                </c:pt>
                <c:pt idx="39">
                  <c:v>1.4218374155461788E-2</c:v>
                </c:pt>
                <c:pt idx="40">
                  <c:v>8.1437490880489349E-3</c:v>
                </c:pt>
                <c:pt idx="41">
                  <c:v>1.7165934666991234E-2</c:v>
                </c:pt>
                <c:pt idx="42">
                  <c:v>1.3985284604132175E-2</c:v>
                </c:pt>
                <c:pt idx="43">
                  <c:v>1.1126522906124592E-2</c:v>
                </c:pt>
                <c:pt idx="44">
                  <c:v>1.8031071871519089E-2</c:v>
                </c:pt>
                <c:pt idx="45">
                  <c:v>1.5549048781394958E-2</c:v>
                </c:pt>
                <c:pt idx="46">
                  <c:v>1.4348605647683144E-2</c:v>
                </c:pt>
                <c:pt idx="47">
                  <c:v>1.673099584877491E-2</c:v>
                </c:pt>
                <c:pt idx="48">
                  <c:v>2.3343265056610107E-2</c:v>
                </c:pt>
                <c:pt idx="49">
                  <c:v>2.1344199776649475E-2</c:v>
                </c:pt>
                <c:pt idx="50">
                  <c:v>2.6455212384462357E-2</c:v>
                </c:pt>
                <c:pt idx="51">
                  <c:v>3.8161348551511765E-2</c:v>
                </c:pt>
                <c:pt idx="52">
                  <c:v>5.1134109497070313E-2</c:v>
                </c:pt>
                <c:pt idx="53">
                  <c:v>5.3001131862401962E-2</c:v>
                </c:pt>
                <c:pt idx="54">
                  <c:v>5.8181650936603546E-2</c:v>
                </c:pt>
                <c:pt idx="55">
                  <c:v>5.8944419026374817E-2</c:v>
                </c:pt>
              </c:numCache>
            </c:numRef>
          </c:val>
          <c:smooth val="1"/>
          <c:extLst>
            <c:ext xmlns:c16="http://schemas.microsoft.com/office/drawing/2014/chart" uri="{C3380CC4-5D6E-409C-BE32-E72D297353CC}">
              <c16:uniqueId val="{00000004-51D4-1749-8126-695D77691966}"/>
            </c:ext>
          </c:extLst>
        </c:ser>
        <c:ser>
          <c:idx val="6"/>
          <c:order val="5"/>
          <c:tx>
            <c:strRef>
              <c:f>'data-F13'!$G$2</c:f>
              <c:strCache>
                <c:ptCount val="1"/>
                <c:pt idx="0">
                  <c:v>United States</c:v>
                </c:pt>
              </c:strCache>
            </c:strRef>
          </c:tx>
          <c:spPr>
            <a:ln w="38100">
              <a:solidFill>
                <a:srgbClr val="E20008"/>
              </a:solidFill>
            </a:ln>
          </c:spPr>
          <c:marker>
            <c:symbol val="none"/>
          </c:marker>
          <c:cat>
            <c:numRef>
              <c:f>'data-F13'!$A$3:$A$58</c:f>
              <c:numCache>
                <c:formatCode>0</c:formatCode>
                <c:ptCount val="56"/>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numCache>
            </c:numRef>
          </c:cat>
          <c:val>
            <c:numRef>
              <c:f>'data-F13'!$G$3:$G$58</c:f>
              <c:numCache>
                <c:formatCode>0%</c:formatCode>
                <c:ptCount val="56"/>
                <c:pt idx="1">
                  <c:v>4.1528427973389626E-3</c:v>
                </c:pt>
                <c:pt idx="2">
                  <c:v>4.4220802374184132E-3</c:v>
                </c:pt>
                <c:pt idx="3">
                  <c:v>5.8592329733073711E-3</c:v>
                </c:pt>
                <c:pt idx="4">
                  <c:v>6.7351660691201687E-3</c:v>
                </c:pt>
                <c:pt idx="5">
                  <c:v>5.8809677138924599E-3</c:v>
                </c:pt>
                <c:pt idx="6">
                  <c:v>5.9904772788286209E-3</c:v>
                </c:pt>
                <c:pt idx="7">
                  <c:v>7.5677912682294846E-3</c:v>
                </c:pt>
                <c:pt idx="8">
                  <c:v>6.9053997285664082E-3</c:v>
                </c:pt>
                <c:pt idx="9">
                  <c:v>7.6224212534725666E-3</c:v>
                </c:pt>
                <c:pt idx="10">
                  <c:v>7.1897259913384914E-3</c:v>
                </c:pt>
                <c:pt idx="11">
                  <c:v>8.3735799416899681E-3</c:v>
                </c:pt>
                <c:pt idx="12">
                  <c:v>6.5923319198191166E-3</c:v>
                </c:pt>
                <c:pt idx="13">
                  <c:v>6.1834603548049927E-3</c:v>
                </c:pt>
                <c:pt idx="14">
                  <c:v>4.6808472834527493E-3</c:v>
                </c:pt>
                <c:pt idx="15">
                  <c:v>4.5732352882623672E-3</c:v>
                </c:pt>
                <c:pt idx="16">
                  <c:v>4.6379314735531807E-3</c:v>
                </c:pt>
                <c:pt idx="17">
                  <c:v>4.7223018482327461E-3</c:v>
                </c:pt>
                <c:pt idx="18">
                  <c:v>5.7576708495616913E-3</c:v>
                </c:pt>
                <c:pt idx="19">
                  <c:v>6.7323879338800907E-3</c:v>
                </c:pt>
                <c:pt idx="20">
                  <c:v>8.2287173718214035E-3</c:v>
                </c:pt>
                <c:pt idx="21">
                  <c:v>7.4738645926117897E-3</c:v>
                </c:pt>
                <c:pt idx="22">
                  <c:v>7.8998291864991188E-3</c:v>
                </c:pt>
                <c:pt idx="23">
                  <c:v>8.5682161152362823E-3</c:v>
                </c:pt>
                <c:pt idx="24">
                  <c:v>6.8866759538650513E-3</c:v>
                </c:pt>
                <c:pt idx="25">
                  <c:v>8.5876137018203735E-3</c:v>
                </c:pt>
                <c:pt idx="26">
                  <c:v>9.6982512623071671E-3</c:v>
                </c:pt>
                <c:pt idx="27">
                  <c:v>8.3161871880292892E-3</c:v>
                </c:pt>
                <c:pt idx="28">
                  <c:v>9.6123190596699715E-3</c:v>
                </c:pt>
                <c:pt idx="29">
                  <c:v>1.0809607803821564E-2</c:v>
                </c:pt>
                <c:pt idx="30">
                  <c:v>1.0612712241709232E-2</c:v>
                </c:pt>
                <c:pt idx="31">
                  <c:v>1.162734255194664E-2</c:v>
                </c:pt>
                <c:pt idx="32">
                  <c:v>1.3195286504924297E-2</c:v>
                </c:pt>
                <c:pt idx="33">
                  <c:v>1.4385455287992954E-2</c:v>
                </c:pt>
                <c:pt idx="34">
                  <c:v>1.5258989296853542E-2</c:v>
                </c:pt>
                <c:pt idx="35">
                  <c:v>1.596689410507679E-2</c:v>
                </c:pt>
                <c:pt idx="36">
                  <c:v>1.3462614268064499E-2</c:v>
                </c:pt>
                <c:pt idx="37">
                  <c:v>1.8116291612386703E-2</c:v>
                </c:pt>
                <c:pt idx="38">
                  <c:v>1.8115481361746788E-2</c:v>
                </c:pt>
                <c:pt idx="39">
                  <c:v>1.7066080123186111E-2</c:v>
                </c:pt>
                <c:pt idx="40">
                  <c:v>1.7940977588295937E-2</c:v>
                </c:pt>
                <c:pt idx="41">
                  <c:v>1.9810449331998825E-2</c:v>
                </c:pt>
                <c:pt idx="42">
                  <c:v>2.1174544468522072E-2</c:v>
                </c:pt>
                <c:pt idx="43">
                  <c:v>2.133757621049881E-2</c:v>
                </c:pt>
                <c:pt idx="44">
                  <c:v>2.0744632929563522E-2</c:v>
                </c:pt>
                <c:pt idx="45">
                  <c:v>2.0146369934082031E-2</c:v>
                </c:pt>
                <c:pt idx="46">
                  <c:v>2.1533980965614319E-2</c:v>
                </c:pt>
                <c:pt idx="47">
                  <c:v>2.4957567453384399E-2</c:v>
                </c:pt>
                <c:pt idx="48">
                  <c:v>2.4057216942310333E-2</c:v>
                </c:pt>
                <c:pt idx="49">
                  <c:v>2.5600796565413475E-2</c:v>
                </c:pt>
                <c:pt idx="50">
                  <c:v>2.0696563646197319E-2</c:v>
                </c:pt>
                <c:pt idx="51">
                  <c:v>1.934020034968853E-2</c:v>
                </c:pt>
                <c:pt idx="52">
                  <c:v>2.2226333618164063E-2</c:v>
                </c:pt>
                <c:pt idx="53">
                  <c:v>2.2141100838780403E-2</c:v>
                </c:pt>
                <c:pt idx="54">
                  <c:v>2.1652156487107277E-2</c:v>
                </c:pt>
                <c:pt idx="55">
                  <c:v>2.2227991372346878E-2</c:v>
                </c:pt>
              </c:numCache>
            </c:numRef>
          </c:val>
          <c:smooth val="1"/>
          <c:extLst>
            <c:ext xmlns:c16="http://schemas.microsoft.com/office/drawing/2014/chart" uri="{C3380CC4-5D6E-409C-BE32-E72D297353CC}">
              <c16:uniqueId val="{00000005-51D4-1749-8126-695D77691966}"/>
            </c:ext>
          </c:extLst>
        </c:ser>
        <c:ser>
          <c:idx val="2"/>
          <c:order val="6"/>
          <c:tx>
            <c:strRef>
              <c:f>'data-F13'!$H$2</c:f>
              <c:strCache>
                <c:ptCount val="1"/>
                <c:pt idx="0">
                  <c:v>Axis% 0</c:v>
                </c:pt>
              </c:strCache>
            </c:strRef>
          </c:tx>
          <c:spPr>
            <a:ln w="19050" cap="sq">
              <a:solidFill>
                <a:schemeClr val="tx1"/>
              </a:solidFill>
              <a:prstDash val="sysDot"/>
            </a:ln>
          </c:spPr>
          <c:marker>
            <c:symbol val="none"/>
          </c:marker>
          <c:val>
            <c:numRef>
              <c:f>'data-F13'!$H$3:$H$58</c:f>
              <c:numCache>
                <c:formatCode>0%</c:formatCode>
                <c:ptCount val="5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numCache>
            </c:numRef>
          </c:val>
          <c:smooth val="0"/>
          <c:extLst>
            <c:ext xmlns:c16="http://schemas.microsoft.com/office/drawing/2014/chart" uri="{C3380CC4-5D6E-409C-BE32-E72D297353CC}">
              <c16:uniqueId val="{00000006-51D4-1749-8126-695D77691966}"/>
            </c:ext>
          </c:extLst>
        </c:ser>
        <c:dLbls>
          <c:showLegendKey val="0"/>
          <c:showVal val="0"/>
          <c:showCatName val="0"/>
          <c:showSerName val="0"/>
          <c:showPercent val="0"/>
          <c:showBubbleSize val="0"/>
        </c:dLbls>
        <c:smooth val="0"/>
        <c:axId val="-2033038344"/>
        <c:axId val="-2033115368"/>
      </c:lineChart>
      <c:catAx>
        <c:axId val="-2033038344"/>
        <c:scaling>
          <c:orientation val="minMax"/>
        </c:scaling>
        <c:delete val="0"/>
        <c:axPos val="b"/>
        <c:majorGridlines>
          <c:spPr>
            <a:ln>
              <a:solidFill>
                <a:srgbClr val="DADADA"/>
              </a:solidFill>
              <a:prstDash val="dash"/>
            </a:ln>
          </c:spPr>
        </c:majorGridlines>
        <c:numFmt formatCode="General" sourceLinked="0"/>
        <c:majorTickMark val="out"/>
        <c:minorTickMark val="none"/>
        <c:tickLblPos val="low"/>
        <c:spPr>
          <a:ln w="12700">
            <a:solidFill>
              <a:srgbClr val="9B9B9B"/>
            </a:solidFill>
          </a:ln>
        </c:spPr>
        <c:txPr>
          <a:bodyPr rot="0" vert="horz"/>
          <a:lstStyle/>
          <a:p>
            <a:pPr>
              <a:defRPr/>
            </a:pPr>
            <a:endParaRPr lang="en-US"/>
          </a:p>
        </c:txPr>
        <c:crossAx val="-2033115368"/>
        <c:crossesAt val="-0.05"/>
        <c:auto val="0"/>
        <c:lblAlgn val="ctr"/>
        <c:lblOffset val="100"/>
        <c:tickLblSkip val="5"/>
        <c:tickMarkSkip val="5"/>
        <c:noMultiLvlLbl val="0"/>
      </c:catAx>
      <c:valAx>
        <c:axId val="-2033115368"/>
        <c:scaling>
          <c:orientation val="minMax"/>
          <c:max val="7.0000000000000007E-2"/>
          <c:min val="-0.05"/>
        </c:scaling>
        <c:delete val="0"/>
        <c:axPos val="l"/>
        <c:majorGridlines>
          <c:spPr>
            <a:ln>
              <a:solidFill>
                <a:srgbClr val="DADADA"/>
              </a:solidFill>
              <a:prstDash val="dash"/>
            </a:ln>
          </c:spPr>
        </c:majorGridlines>
        <c:title>
          <c:tx>
            <c:rich>
              <a:bodyPr/>
              <a:lstStyle/>
              <a:p>
                <a:pPr>
                  <a:defRPr b="0"/>
                </a:pPr>
                <a:r>
                  <a:rPr lang="en-US" b="0" dirty="0"/>
                  <a:t>Excess yield as %</a:t>
                </a:r>
                <a:br>
                  <a:rPr lang="en-US" b="0" dirty="0"/>
                </a:br>
                <a:r>
                  <a:rPr lang="en-US" b="0" dirty="0"/>
                  <a:t>of country GDP, MER</a:t>
                </a:r>
              </a:p>
            </c:rich>
          </c:tx>
          <c:layout>
            <c:manualLayout>
              <c:xMode val="edge"/>
              <c:yMode val="edge"/>
              <c:x val="2.5042650918635171E-3"/>
              <c:y val="0.13344991251093613"/>
            </c:manualLayout>
          </c:layout>
          <c:overlay val="0"/>
        </c:title>
        <c:numFmt formatCode="0%" sourceLinked="0"/>
        <c:majorTickMark val="out"/>
        <c:minorTickMark val="none"/>
        <c:tickLblPos val="nextTo"/>
        <c:spPr>
          <a:ln w="12700">
            <a:solidFill>
              <a:srgbClr val="9B9B9B"/>
            </a:solidFill>
            <a:prstDash val="solid"/>
          </a:ln>
        </c:spPr>
        <c:crossAx val="-2033038344"/>
        <c:crosses val="autoZero"/>
        <c:crossBetween val="between"/>
        <c:majorUnit val="0.01"/>
      </c:valAx>
      <c:spPr>
        <a:noFill/>
        <a:ln w="25400">
          <a:noFill/>
        </a:ln>
      </c:spPr>
    </c:plotArea>
    <c:legend>
      <c:legendPos val="b"/>
      <c:legendEntry>
        <c:idx val="6"/>
        <c:delete val="1"/>
      </c:legendEntry>
      <c:layout>
        <c:manualLayout>
          <c:xMode val="edge"/>
          <c:yMode val="edge"/>
          <c:x val="3.7482701026008113E-2"/>
          <c:y val="0.65232250860329377"/>
          <c:w val="0.92505737402659383"/>
          <c:h val="5.3229626595451419E-2"/>
        </c:manualLayout>
      </c:layout>
      <c:overlay val="0"/>
    </c:legend>
    <c:plotVisOnly val="1"/>
    <c:dispBlanksAs val="gap"/>
    <c:showDLblsOverMax val="0"/>
  </c:chart>
  <c:spPr>
    <a:solidFill>
      <a:schemeClr val="bg1"/>
    </a:solidFill>
    <a:ln>
      <a:noFill/>
    </a:ln>
  </c:spPr>
  <c:txPr>
    <a:bodyPr/>
    <a:lstStyle/>
    <a:p>
      <a:pPr>
        <a:defRPr sz="800">
          <a:latin typeface="+mn-lt"/>
          <a:cs typeface="Arial"/>
        </a:defRPr>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800"/>
            </a:pPr>
            <a:r>
              <a:rPr lang="es-MX" sz="800"/>
              <a:t>Share of global reserves by currency, 1976−2022</a:t>
            </a:r>
          </a:p>
        </c:rich>
      </c:tx>
      <c:layout>
        <c:manualLayout>
          <c:xMode val="edge"/>
          <c:yMode val="edge"/>
          <c:x val="0.27129129519967027"/>
          <c:y val="0"/>
        </c:manualLayout>
      </c:layout>
      <c:overlay val="0"/>
    </c:title>
    <c:autoTitleDeleted val="0"/>
    <c:plotArea>
      <c:layout>
        <c:manualLayout>
          <c:layoutTarget val="inner"/>
          <c:xMode val="edge"/>
          <c:yMode val="edge"/>
          <c:x val="0.10419665517016985"/>
          <c:y val="6.8866857785197855E-2"/>
          <c:w val="0.8659690679160974"/>
          <c:h val="0.6086259420125979"/>
        </c:manualLayout>
      </c:layout>
      <c:lineChart>
        <c:grouping val="standard"/>
        <c:varyColors val="0"/>
        <c:ser>
          <c:idx val="4"/>
          <c:order val="0"/>
          <c:tx>
            <c:strRef>
              <c:f>'data-F14'!$F$2</c:f>
              <c:strCache>
                <c:ptCount val="1"/>
                <c:pt idx="0">
                  <c:v>US Dollar</c:v>
                </c:pt>
              </c:strCache>
            </c:strRef>
          </c:tx>
          <c:spPr>
            <a:ln w="22225">
              <a:solidFill>
                <a:srgbClr val="E10003"/>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'data-F14'!$F$3:$F$49</c:f>
              <c:numCache>
                <c:formatCode>0%</c:formatCode>
                <c:ptCount val="47"/>
                <c:pt idx="0">
                  <c:v>0.76500000000000001</c:v>
                </c:pt>
                <c:pt idx="1">
                  <c:v>0.80300003051757818</c:v>
                </c:pt>
                <c:pt idx="2">
                  <c:v>0.76</c:v>
                </c:pt>
                <c:pt idx="3">
                  <c:v>0.73126874241585971</c:v>
                </c:pt>
                <c:pt idx="4">
                  <c:v>0.68599998474121093</c:v>
                </c:pt>
                <c:pt idx="5">
                  <c:v>0.71571575944326649</c:v>
                </c:pt>
                <c:pt idx="6">
                  <c:v>0.70570574882168235</c:v>
                </c:pt>
                <c:pt idx="7">
                  <c:v>0.71400000000000008</c:v>
                </c:pt>
                <c:pt idx="8">
                  <c:v>0.70099999999999996</c:v>
                </c:pt>
                <c:pt idx="9">
                  <c:v>0.64964965500092298</c:v>
                </c:pt>
                <c:pt idx="10">
                  <c:v>0.67099999999999993</c:v>
                </c:pt>
                <c:pt idx="11">
                  <c:v>0.67267268322232654</c:v>
                </c:pt>
                <c:pt idx="12">
                  <c:v>0.64900001525878903</c:v>
                </c:pt>
                <c:pt idx="13">
                  <c:v>0.51300000000000001</c:v>
                </c:pt>
                <c:pt idx="14">
                  <c:v>0.47799999999999998</c:v>
                </c:pt>
                <c:pt idx="15">
                  <c:v>0.48299999999999998</c:v>
                </c:pt>
                <c:pt idx="16">
                  <c:v>0.51848152638501521</c:v>
                </c:pt>
                <c:pt idx="17">
                  <c:v>0.52947053754153772</c:v>
                </c:pt>
                <c:pt idx="18">
                  <c:v>0.52947053754153772</c:v>
                </c:pt>
                <c:pt idx="19">
                  <c:v>0.58959987945669445</c:v>
                </c:pt>
                <c:pt idx="20">
                  <c:v>0.61983323410669211</c:v>
                </c:pt>
                <c:pt idx="21">
                  <c:v>0.65098750914787773</c:v>
                </c:pt>
                <c:pt idx="22">
                  <c:v>0.69280716932273012</c:v>
                </c:pt>
                <c:pt idx="23">
                  <c:v>0.71013931473396463</c:v>
                </c:pt>
                <c:pt idx="24">
                  <c:v>0.71137498947889966</c:v>
                </c:pt>
                <c:pt idx="25">
                  <c:v>0.71517971650358447</c:v>
                </c:pt>
                <c:pt idx="26">
                  <c:v>0.66501215549751602</c:v>
                </c:pt>
                <c:pt idx="27">
                  <c:v>0.65449878960397401</c:v>
                </c:pt>
                <c:pt idx="28">
                  <c:v>0.65507287475305642</c:v>
                </c:pt>
                <c:pt idx="29">
                  <c:v>0.66515161234100129</c:v>
                </c:pt>
                <c:pt idx="30">
                  <c:v>0.65044706690651788</c:v>
                </c:pt>
                <c:pt idx="31">
                  <c:v>0.63874506084007054</c:v>
                </c:pt>
                <c:pt idx="32">
                  <c:v>0.63765221142707118</c:v>
                </c:pt>
                <c:pt idx="33">
                  <c:v>0.62154168112933683</c:v>
                </c:pt>
                <c:pt idx="34">
                  <c:v>0.62247174109015613</c:v>
                </c:pt>
                <c:pt idx="35">
                  <c:v>0.62699142863710289</c:v>
                </c:pt>
                <c:pt idx="36">
                  <c:v>0.61497189100580574</c:v>
                </c:pt>
                <c:pt idx="37">
                  <c:v>0.61276826445359112</c:v>
                </c:pt>
                <c:pt idx="38">
                  <c:v>0.65171420047899231</c:v>
                </c:pt>
                <c:pt idx="39">
                  <c:v>0.65748581540732831</c:v>
                </c:pt>
                <c:pt idx="40">
                  <c:v>0.65360311921899228</c:v>
                </c:pt>
                <c:pt idx="41">
                  <c:v>0.62726993165500999</c:v>
                </c:pt>
                <c:pt idx="42">
                  <c:v>0.61761464536059041</c:v>
                </c:pt>
                <c:pt idx="43">
                  <c:v>0.6074771626223292</c:v>
                </c:pt>
                <c:pt idx="44">
                  <c:v>0.58922877374262228</c:v>
                </c:pt>
                <c:pt idx="45">
                  <c:v>0.58798661815692543</c:v>
                </c:pt>
                <c:pt idx="46">
                  <c:v>0.58516314683529325</c:v>
                </c:pt>
              </c:numCache>
            </c:numRef>
          </c:val>
          <c:smooth val="0"/>
          <c:extLst>
            <c:ext xmlns:c16="http://schemas.microsoft.com/office/drawing/2014/chart" uri="{C3380CC4-5D6E-409C-BE32-E72D297353CC}">
              <c16:uniqueId val="{00000000-85DE-8B42-A915-2ED72BF4F878}"/>
            </c:ext>
          </c:extLst>
        </c:ser>
        <c:ser>
          <c:idx val="9"/>
          <c:order val="1"/>
          <c:tx>
            <c:strRef>
              <c:f>'data-F14'!$D$2</c:f>
              <c:strCache>
                <c:ptCount val="1"/>
                <c:pt idx="0">
                  <c:v>Pound sterling</c:v>
                </c:pt>
              </c:strCache>
            </c:strRef>
          </c:tx>
          <c:spPr>
            <a:ln w="22225">
              <a:solidFill>
                <a:srgbClr val="EE7102"/>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'data-F14'!$D$3:$D$49</c:f>
              <c:numCache>
                <c:formatCode>0%</c:formatCode>
                <c:ptCount val="47"/>
                <c:pt idx="0">
                  <c:v>1.7999999523162842E-2</c:v>
                </c:pt>
                <c:pt idx="1">
                  <c:v>1.7999999523162842E-2</c:v>
                </c:pt>
                <c:pt idx="2">
                  <c:v>1.7000000476837158E-2</c:v>
                </c:pt>
                <c:pt idx="3">
                  <c:v>1.7982018256127698E-2</c:v>
                </c:pt>
                <c:pt idx="4">
                  <c:v>2.9000000953674318E-2</c:v>
                </c:pt>
                <c:pt idx="5">
                  <c:v>2.1021021350697704E-2</c:v>
                </c:pt>
                <c:pt idx="6">
                  <c:v>2.3023023952329035E-2</c:v>
                </c:pt>
                <c:pt idx="7">
                  <c:v>2.5000000000000001E-2</c:v>
                </c:pt>
                <c:pt idx="8">
                  <c:v>2.8999999999999998E-2</c:v>
                </c:pt>
                <c:pt idx="9">
                  <c:v>3.0030029571349464E-2</c:v>
                </c:pt>
                <c:pt idx="10">
                  <c:v>2.6000000000000002E-2</c:v>
                </c:pt>
                <c:pt idx="11">
                  <c:v>2.4024026446430955E-2</c:v>
                </c:pt>
                <c:pt idx="12">
                  <c:v>2.7999999523162841E-2</c:v>
                </c:pt>
                <c:pt idx="13">
                  <c:v>2.3E-2</c:v>
                </c:pt>
                <c:pt idx="14">
                  <c:v>2.7999999999999997E-2</c:v>
                </c:pt>
                <c:pt idx="15">
                  <c:v>3.1E-2</c:v>
                </c:pt>
                <c:pt idx="16">
                  <c:v>2.8971029412650177E-2</c:v>
                </c:pt>
                <c:pt idx="17">
                  <c:v>2.7972028398420858E-2</c:v>
                </c:pt>
                <c:pt idx="18">
                  <c:v>3.096903144110881E-2</c:v>
                </c:pt>
                <c:pt idx="19">
                  <c:v>2.1131104723070629E-2</c:v>
                </c:pt>
                <c:pt idx="20">
                  <c:v>2.6816855603783739E-2</c:v>
                </c:pt>
                <c:pt idx="21">
                  <c:v>2.5804348515451898E-2</c:v>
                </c:pt>
                <c:pt idx="22">
                  <c:v>2.6615694160095869E-2</c:v>
                </c:pt>
                <c:pt idx="23">
                  <c:v>2.886658583318635E-2</c:v>
                </c:pt>
                <c:pt idx="24">
                  <c:v>2.7533667443706122E-2</c:v>
                </c:pt>
                <c:pt idx="25">
                  <c:v>2.7010652517193829E-2</c:v>
                </c:pt>
                <c:pt idx="26">
                  <c:v>2.921576544881049E-2</c:v>
                </c:pt>
                <c:pt idx="27">
                  <c:v>2.8613464110599465E-2</c:v>
                </c:pt>
                <c:pt idx="28">
                  <c:v>3.4929150876970169E-2</c:v>
                </c:pt>
                <c:pt idx="29">
                  <c:v>3.7474683260178103E-2</c:v>
                </c:pt>
                <c:pt idx="30">
                  <c:v>4.5203293817789494E-2</c:v>
                </c:pt>
                <c:pt idx="31">
                  <c:v>4.8241195449680078E-2</c:v>
                </c:pt>
                <c:pt idx="32">
                  <c:v>4.2176683816066846E-2</c:v>
                </c:pt>
                <c:pt idx="33">
                  <c:v>4.2530993427232745E-2</c:v>
                </c:pt>
                <c:pt idx="34">
                  <c:v>3.9416954584392552E-2</c:v>
                </c:pt>
                <c:pt idx="35">
                  <c:v>3.8378416300243981E-2</c:v>
                </c:pt>
                <c:pt idx="36">
                  <c:v>4.0422654963136372E-2</c:v>
                </c:pt>
                <c:pt idx="37">
                  <c:v>3.9866564510925788E-2</c:v>
                </c:pt>
                <c:pt idx="38">
                  <c:v>3.7020149371176793E-2</c:v>
                </c:pt>
                <c:pt idx="39">
                  <c:v>4.7168400365369886E-2</c:v>
                </c:pt>
                <c:pt idx="40">
                  <c:v>4.3462182676154752E-2</c:v>
                </c:pt>
                <c:pt idx="41">
                  <c:v>4.5421321417854772E-2</c:v>
                </c:pt>
                <c:pt idx="42">
                  <c:v>4.4272412791736861E-2</c:v>
                </c:pt>
                <c:pt idx="43">
                  <c:v>4.6381808262888249E-2</c:v>
                </c:pt>
                <c:pt idx="44">
                  <c:v>4.7316961350162029E-2</c:v>
                </c:pt>
                <c:pt idx="45">
                  <c:v>4.8083065727167057E-2</c:v>
                </c:pt>
                <c:pt idx="46">
                  <c:v>4.9194292405601671E-2</c:v>
                </c:pt>
              </c:numCache>
            </c:numRef>
          </c:val>
          <c:smooth val="0"/>
          <c:extLst>
            <c:ext xmlns:c16="http://schemas.microsoft.com/office/drawing/2014/chart" uri="{C3380CC4-5D6E-409C-BE32-E72D297353CC}">
              <c16:uniqueId val="{00000001-85DE-8B42-A915-2ED72BF4F878}"/>
            </c:ext>
          </c:extLst>
        </c:ser>
        <c:ser>
          <c:idx val="8"/>
          <c:order val="2"/>
          <c:tx>
            <c:strRef>
              <c:f>'data-F14'!$C$2</c:f>
              <c:strCache>
                <c:ptCount val="1"/>
                <c:pt idx="0">
                  <c:v>Chinese renminbi</c:v>
                </c:pt>
              </c:strCache>
            </c:strRef>
          </c:tx>
          <c:spPr>
            <a:ln w="22225">
              <a:solidFill>
                <a:srgbClr val="ADC901"/>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'data-F14'!$C$3:$C$49</c:f>
              <c:numCache>
                <c:formatCode>General</c:formatCode>
                <c:ptCount val="47"/>
                <c:pt idx="40" formatCode="0%">
                  <c:v>1.0783920467235251E-2</c:v>
                </c:pt>
                <c:pt idx="41" formatCode="0%">
                  <c:v>1.2331697112492318E-2</c:v>
                </c:pt>
                <c:pt idx="42" formatCode="0%">
                  <c:v>1.8933509686155901E-2</c:v>
                </c:pt>
                <c:pt idx="43" formatCode="0%">
                  <c:v>1.9370453587069229E-2</c:v>
                </c:pt>
                <c:pt idx="44" formatCode="0%">
                  <c:v>2.2892133135219778E-2</c:v>
                </c:pt>
                <c:pt idx="45" formatCode="0%">
                  <c:v>2.7989292889645721E-2</c:v>
                </c:pt>
                <c:pt idx="46" formatCode="0%">
                  <c:v>2.6069948693898112E-2</c:v>
                </c:pt>
              </c:numCache>
            </c:numRef>
          </c:val>
          <c:smooth val="0"/>
          <c:extLst>
            <c:ext xmlns:c16="http://schemas.microsoft.com/office/drawing/2014/chart" uri="{C3380CC4-5D6E-409C-BE32-E72D297353CC}">
              <c16:uniqueId val="{00000002-85DE-8B42-A915-2ED72BF4F878}"/>
            </c:ext>
          </c:extLst>
        </c:ser>
        <c:ser>
          <c:idx val="7"/>
          <c:order val="3"/>
          <c:tx>
            <c:strRef>
              <c:f>'data-F14'!$B$2</c:f>
              <c:strCache>
                <c:ptCount val="1"/>
                <c:pt idx="0">
                  <c:v>Swiss franc</c:v>
                </c:pt>
              </c:strCache>
            </c:strRef>
          </c:tx>
          <c:spPr>
            <a:ln w="22225">
              <a:solidFill>
                <a:srgbClr val="2A9E2A"/>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'data-F14'!$B$3:$B$49</c:f>
              <c:numCache>
                <c:formatCode>0%</c:formatCode>
                <c:ptCount val="47"/>
                <c:pt idx="0">
                  <c:v>2.2999999523162843E-2</c:v>
                </c:pt>
                <c:pt idx="1">
                  <c:v>2.2999999523162843E-2</c:v>
                </c:pt>
                <c:pt idx="2">
                  <c:v>2.0999999046325685E-2</c:v>
                </c:pt>
                <c:pt idx="3">
                  <c:v>2.3976024341503595E-2</c:v>
                </c:pt>
                <c:pt idx="4">
                  <c:v>3.2000000476837161E-2</c:v>
                </c:pt>
                <c:pt idx="5">
                  <c:v>2.7027029155591697E-2</c:v>
                </c:pt>
                <c:pt idx="6">
                  <c:v>2.7027029155591697E-2</c:v>
                </c:pt>
                <c:pt idx="7">
                  <c:v>2.4E-2</c:v>
                </c:pt>
                <c:pt idx="8">
                  <c:v>0.02</c:v>
                </c:pt>
                <c:pt idx="9">
                  <c:v>2.3023022194053454E-2</c:v>
                </c:pt>
                <c:pt idx="10">
                  <c:v>0.02</c:v>
                </c:pt>
                <c:pt idx="11">
                  <c:v>2.0020021243168293E-2</c:v>
                </c:pt>
                <c:pt idx="12">
                  <c:v>1.899999976158142E-2</c:v>
                </c:pt>
                <c:pt idx="13">
                  <c:v>1.3999999999999999E-2</c:v>
                </c:pt>
                <c:pt idx="14">
                  <c:v>1.2E-2</c:v>
                </c:pt>
                <c:pt idx="15">
                  <c:v>1.1000000000000001E-2</c:v>
                </c:pt>
                <c:pt idx="16">
                  <c:v>9.9900101422931639E-3</c:v>
                </c:pt>
                <c:pt idx="17">
                  <c:v>1.0989011156522482E-2</c:v>
                </c:pt>
                <c:pt idx="18">
                  <c:v>8.9910091280638489E-3</c:v>
                </c:pt>
                <c:pt idx="19">
                  <c:v>3.3459706541804153E-3</c:v>
                </c:pt>
                <c:pt idx="20">
                  <c:v>3.0214488545649283E-3</c:v>
                </c:pt>
                <c:pt idx="21">
                  <c:v>3.4829255671708207E-3</c:v>
                </c:pt>
                <c:pt idx="22">
                  <c:v>3.3026772327700558E-3</c:v>
                </c:pt>
                <c:pt idx="23">
                  <c:v>2.2989441342898291E-3</c:v>
                </c:pt>
                <c:pt idx="24">
                  <c:v>2.6919628409990222E-3</c:v>
                </c:pt>
                <c:pt idx="25">
                  <c:v>2.452282380300722E-3</c:v>
                </c:pt>
                <c:pt idx="26">
                  <c:v>4.0728676080494094E-3</c:v>
                </c:pt>
                <c:pt idx="27">
                  <c:v>2.2562727189781185E-3</c:v>
                </c:pt>
                <c:pt idx="28">
                  <c:v>1.664296035495186E-3</c:v>
                </c:pt>
                <c:pt idx="29">
                  <c:v>1.4570468412058121E-3</c:v>
                </c:pt>
                <c:pt idx="30">
                  <c:v>1.721065007640418E-3</c:v>
                </c:pt>
                <c:pt idx="31">
                  <c:v>1.5511355276094671E-3</c:v>
                </c:pt>
                <c:pt idx="32">
                  <c:v>1.377666636351802E-3</c:v>
                </c:pt>
                <c:pt idx="33">
                  <c:v>1.15657676803971E-3</c:v>
                </c:pt>
                <c:pt idx="34">
                  <c:v>1.2859301854623269E-3</c:v>
                </c:pt>
                <c:pt idx="35">
                  <c:v>7.7215005573740697E-4</c:v>
                </c:pt>
                <c:pt idx="36">
                  <c:v>2.1270531186254171E-3</c:v>
                </c:pt>
                <c:pt idx="37">
                  <c:v>2.6844895826606259E-3</c:v>
                </c:pt>
                <c:pt idx="38">
                  <c:v>2.3997890157444941E-3</c:v>
                </c:pt>
                <c:pt idx="39">
                  <c:v>2.6740924246748681E-3</c:v>
                </c:pt>
                <c:pt idx="40">
                  <c:v>1.6268281286842831E-3</c:v>
                </c:pt>
                <c:pt idx="41">
                  <c:v>1.7581456877497651E-3</c:v>
                </c:pt>
                <c:pt idx="42">
                  <c:v>1.3781538722865562E-3</c:v>
                </c:pt>
                <c:pt idx="43">
                  <c:v>1.496123196328156E-3</c:v>
                </c:pt>
                <c:pt idx="44">
                  <c:v>1.7479454731959289E-3</c:v>
                </c:pt>
                <c:pt idx="45">
                  <c:v>1.725265004241133E-3</c:v>
                </c:pt>
                <c:pt idx="46">
                  <c:v>2.2922921018968907E-3</c:v>
                </c:pt>
              </c:numCache>
            </c:numRef>
          </c:val>
          <c:smooth val="0"/>
          <c:extLst>
            <c:ext xmlns:c16="http://schemas.microsoft.com/office/drawing/2014/chart" uri="{C3380CC4-5D6E-409C-BE32-E72D297353CC}">
              <c16:uniqueId val="{00000003-85DE-8B42-A915-2ED72BF4F878}"/>
            </c:ext>
          </c:extLst>
        </c:ser>
        <c:ser>
          <c:idx val="2"/>
          <c:order val="4"/>
          <c:tx>
            <c:strRef>
              <c:f>'data-F14'!$H$2</c:f>
              <c:strCache>
                <c:ptCount val="1"/>
                <c:pt idx="0">
                  <c:v>Euro</c:v>
                </c:pt>
              </c:strCache>
            </c:strRef>
          </c:tx>
          <c:spPr>
            <a:ln w="22225">
              <a:solidFill>
                <a:srgbClr val="0061A8"/>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'data-F14'!$H$3:$H$49</c:f>
              <c:numCache>
                <c:formatCode>0%</c:formatCode>
                <c:ptCount val="47"/>
                <c:pt idx="0">
                  <c:v>0.11500000953674316</c:v>
                </c:pt>
                <c:pt idx="1">
                  <c:v>0.11500000208616257</c:v>
                </c:pt>
                <c:pt idx="2">
                  <c:v>0.12999999523162842</c:v>
                </c:pt>
                <c:pt idx="3">
                  <c:v>0.1428571492433548</c:v>
                </c:pt>
                <c:pt idx="4">
                  <c:v>0.17899999022483826</c:v>
                </c:pt>
                <c:pt idx="5">
                  <c:v>0.15215218067169189</c:v>
                </c:pt>
                <c:pt idx="6">
                  <c:v>0.14514514803886414</c:v>
                </c:pt>
                <c:pt idx="7">
                  <c:v>0.13400000333786011</c:v>
                </c:pt>
                <c:pt idx="8">
                  <c:v>0.14200000464916229</c:v>
                </c:pt>
                <c:pt idx="9">
                  <c:v>0.1711711585521698</c:v>
                </c:pt>
                <c:pt idx="10">
                  <c:v>0.16500000655651093</c:v>
                </c:pt>
                <c:pt idx="11">
                  <c:v>0.16416417062282562</c:v>
                </c:pt>
                <c:pt idx="12">
                  <c:v>0.17800001800060272</c:v>
                </c:pt>
                <c:pt idx="13">
                  <c:v>0.31100001931190491</c:v>
                </c:pt>
                <c:pt idx="14">
                  <c:v>0.29399999976158142</c:v>
                </c:pt>
                <c:pt idx="15">
                  <c:v>0.28999999165534973</c:v>
                </c:pt>
                <c:pt idx="16">
                  <c:v>0.25674325227737427</c:v>
                </c:pt>
                <c:pt idx="17">
                  <c:v>0.24275724589824677</c:v>
                </c:pt>
                <c:pt idx="18">
                  <c:v>0.24275724589824677</c:v>
                </c:pt>
                <c:pt idx="19">
                  <c:v>0.26953080296516418</c:v>
                </c:pt>
                <c:pt idx="20">
                  <c:v>0.23839353024959564</c:v>
                </c:pt>
                <c:pt idx="21">
                  <c:v>0.22338859736919403</c:v>
                </c:pt>
                <c:pt idx="22">
                  <c:v>0.16985751688480377</c:v>
                </c:pt>
                <c:pt idx="23">
                  <c:v>0.17898790538311005</c:v>
                </c:pt>
                <c:pt idx="24">
                  <c:v>0.18292492628097534</c:v>
                </c:pt>
                <c:pt idx="25">
                  <c:v>0.19183865189552307</c:v>
                </c:pt>
                <c:pt idx="26">
                  <c:v>0.23650112748146057</c:v>
                </c:pt>
                <c:pt idx="27">
                  <c:v>0.25032919645309448</c:v>
                </c:pt>
                <c:pt idx="28">
                  <c:v>0.24679747223854065</c:v>
                </c:pt>
                <c:pt idx="29">
                  <c:v>0.23889827728271484</c:v>
                </c:pt>
                <c:pt idx="30">
                  <c:v>0.24994717538356781</c:v>
                </c:pt>
                <c:pt idx="31">
                  <c:v>0.26133623719215393</c:v>
                </c:pt>
                <c:pt idx="32">
                  <c:v>0.26214578747749329</c:v>
                </c:pt>
                <c:pt idx="33">
                  <c:v>0.27704837918281555</c:v>
                </c:pt>
                <c:pt idx="34">
                  <c:v>0.25762039422988892</c:v>
                </c:pt>
                <c:pt idx="35">
                  <c:v>0.24449233710765839</c:v>
                </c:pt>
                <c:pt idx="36">
                  <c:v>0.24072325229644775</c:v>
                </c:pt>
                <c:pt idx="37">
                  <c:v>0.24214164912700653</c:v>
                </c:pt>
                <c:pt idx="38">
                  <c:v>0.212149977684021</c:v>
                </c:pt>
                <c:pt idx="39">
                  <c:v>0.19147865474224091</c:v>
                </c:pt>
                <c:pt idx="40">
                  <c:v>0.19138221442699432</c:v>
                </c:pt>
                <c:pt idx="41">
                  <c:v>0.20168186724185944</c:v>
                </c:pt>
                <c:pt idx="42">
                  <c:v>0.20674361288547516</c:v>
                </c:pt>
                <c:pt idx="43">
                  <c:v>0.20588447153568268</c:v>
                </c:pt>
                <c:pt idx="44">
                  <c:v>0.21294045448303223</c:v>
                </c:pt>
                <c:pt idx="45">
                  <c:v>0.20592717826366425</c:v>
                </c:pt>
                <c:pt idx="46">
                  <c:v>0.20399101078510284</c:v>
                </c:pt>
              </c:numCache>
            </c:numRef>
          </c:val>
          <c:smooth val="0"/>
          <c:extLst>
            <c:ext xmlns:c16="http://schemas.microsoft.com/office/drawing/2014/chart" uri="{C3380CC4-5D6E-409C-BE32-E72D297353CC}">
              <c16:uniqueId val="{00000004-85DE-8B42-A915-2ED72BF4F878}"/>
            </c:ext>
          </c:extLst>
        </c:ser>
        <c:ser>
          <c:idx val="0"/>
          <c:order val="5"/>
          <c:tx>
            <c:strRef>
              <c:f>'data-F14'!$E$2</c:f>
              <c:strCache>
                <c:ptCount val="1"/>
                <c:pt idx="0">
                  <c:v>Japanese yen</c:v>
                </c:pt>
              </c:strCache>
            </c:strRef>
          </c:tx>
          <c:spPr>
            <a:ln w="22225">
              <a:solidFill>
                <a:srgbClr val="A2067A"/>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'data-F14'!$E$3:$E$49</c:f>
              <c:numCache>
                <c:formatCode>0%</c:formatCode>
                <c:ptCount val="47"/>
                <c:pt idx="0">
                  <c:v>0.02</c:v>
                </c:pt>
                <c:pt idx="1">
                  <c:v>2.5000000000000001E-2</c:v>
                </c:pt>
                <c:pt idx="2">
                  <c:v>3.2999999523162842E-2</c:v>
                </c:pt>
                <c:pt idx="3">
                  <c:v>3.5964036512255396E-2</c:v>
                </c:pt>
                <c:pt idx="4">
                  <c:v>4.4000000953674318E-2</c:v>
                </c:pt>
                <c:pt idx="5">
                  <c:v>4.2042042701395409E-2</c:v>
                </c:pt>
                <c:pt idx="6">
                  <c:v>4.7047048012187481E-2</c:v>
                </c:pt>
                <c:pt idx="7">
                  <c:v>0.05</c:v>
                </c:pt>
                <c:pt idx="8">
                  <c:v>5.7999999999999996E-2</c:v>
                </c:pt>
                <c:pt idx="9">
                  <c:v>8.0080078856931899E-2</c:v>
                </c:pt>
                <c:pt idx="10">
                  <c:v>7.9000000000000001E-2</c:v>
                </c:pt>
                <c:pt idx="11">
                  <c:v>7.5075079661881094E-2</c:v>
                </c:pt>
                <c:pt idx="12">
                  <c:v>7.6999998092651373E-2</c:v>
                </c:pt>
                <c:pt idx="13">
                  <c:v>7.2000000000000008E-2</c:v>
                </c:pt>
                <c:pt idx="14">
                  <c:v>7.6999999999999999E-2</c:v>
                </c:pt>
                <c:pt idx="15">
                  <c:v>8.3000000000000004E-2</c:v>
                </c:pt>
                <c:pt idx="16">
                  <c:v>7.2927074038740103E-2</c:v>
                </c:pt>
                <c:pt idx="17">
                  <c:v>7.2927074038740103E-2</c:v>
                </c:pt>
                <c:pt idx="18">
                  <c:v>7.4925076067198726E-2</c:v>
                </c:pt>
                <c:pt idx="19">
                  <c:v>6.7689918616709116E-2</c:v>
                </c:pt>
                <c:pt idx="20">
                  <c:v>6.7123823070363478E-2</c:v>
                </c:pt>
                <c:pt idx="21">
                  <c:v>5.7715134346852333E-2</c:v>
                </c:pt>
                <c:pt idx="22">
                  <c:v>6.2387105438570477E-2</c:v>
                </c:pt>
                <c:pt idx="23">
                  <c:v>6.3737320025953018E-2</c:v>
                </c:pt>
                <c:pt idx="24">
                  <c:v>6.06547154475571E-2</c:v>
                </c:pt>
                <c:pt idx="25">
                  <c:v>5.0446381090671261E-2</c:v>
                </c:pt>
                <c:pt idx="26">
                  <c:v>4.9411478842690343E-2</c:v>
                </c:pt>
                <c:pt idx="27">
                  <c:v>4.4236906129010684E-2</c:v>
                </c:pt>
                <c:pt idx="28">
                  <c:v>4.2841254532213907E-2</c:v>
                </c:pt>
                <c:pt idx="29">
                  <c:v>3.9601600818542318E-2</c:v>
                </c:pt>
                <c:pt idx="30">
                  <c:v>3.4608822873157453E-2</c:v>
                </c:pt>
                <c:pt idx="31">
                  <c:v>3.1780422262664795E-2</c:v>
                </c:pt>
                <c:pt idx="32">
                  <c:v>3.4674945771525592E-2</c:v>
                </c:pt>
                <c:pt idx="33">
                  <c:v>2.90231888524661E-2</c:v>
                </c:pt>
                <c:pt idx="34">
                  <c:v>3.663153315611211E-2</c:v>
                </c:pt>
                <c:pt idx="35">
                  <c:v>3.6135876768669029E-2</c:v>
                </c:pt>
                <c:pt idx="36">
                  <c:v>4.0890801222953715E-2</c:v>
                </c:pt>
                <c:pt idx="37">
                  <c:v>3.8240182634288578E-2</c:v>
                </c:pt>
                <c:pt idx="38">
                  <c:v>3.5455352437341922E-2</c:v>
                </c:pt>
                <c:pt idx="39">
                  <c:v>3.7543150340523732E-2</c:v>
                </c:pt>
                <c:pt idx="40">
                  <c:v>3.9530057093555539E-2</c:v>
                </c:pt>
                <c:pt idx="41">
                  <c:v>4.8968639923868275E-2</c:v>
                </c:pt>
                <c:pt idx="42">
                  <c:v>5.1920010829005853E-2</c:v>
                </c:pt>
                <c:pt idx="43">
                  <c:v>5.8687635583353E-2</c:v>
                </c:pt>
                <c:pt idx="44">
                  <c:v>6.029354268336571E-2</c:v>
                </c:pt>
                <c:pt idx="45">
                  <c:v>5.5197097409845769E-2</c:v>
                </c:pt>
                <c:pt idx="46">
                  <c:v>5.5087348620693331E-2</c:v>
                </c:pt>
              </c:numCache>
            </c:numRef>
          </c:val>
          <c:smooth val="0"/>
          <c:extLst>
            <c:ext xmlns:c16="http://schemas.microsoft.com/office/drawing/2014/chart" uri="{C3380CC4-5D6E-409C-BE32-E72D297353CC}">
              <c16:uniqueId val="{00000005-85DE-8B42-A915-2ED72BF4F878}"/>
            </c:ext>
          </c:extLst>
        </c:ser>
        <c:ser>
          <c:idx val="5"/>
          <c:order val="6"/>
          <c:tx>
            <c:strRef>
              <c:f>'data-F14'!$G$2</c:f>
              <c:strCache>
                <c:ptCount val="1"/>
                <c:pt idx="0">
                  <c:v>Other currencies</c:v>
                </c:pt>
              </c:strCache>
            </c:strRef>
          </c:tx>
          <c:spPr>
            <a:ln w="22225">
              <a:solidFill>
                <a:srgbClr val="797979"/>
              </a:solidFill>
            </a:ln>
          </c:spPr>
          <c:marker>
            <c:symbol val="none"/>
          </c:marker>
          <c:cat>
            <c:numRef>
              <c:f>'data-F14'!$A$3:$A$49</c:f>
              <c:numCache>
                <c:formatCode>0</c:formatCode>
                <c:ptCount val="47"/>
                <c:pt idx="0">
                  <c:v>1976</c:v>
                </c:pt>
                <c:pt idx="1">
                  <c:v>1977</c:v>
                </c:pt>
                <c:pt idx="2">
                  <c:v>1978</c:v>
                </c:pt>
                <c:pt idx="3">
                  <c:v>1979</c:v>
                </c:pt>
                <c:pt idx="4">
                  <c:v>1980</c:v>
                </c:pt>
                <c:pt idx="5">
                  <c:v>1981</c:v>
                </c:pt>
                <c:pt idx="6">
                  <c:v>1982</c:v>
                </c:pt>
                <c:pt idx="7">
                  <c:v>1983</c:v>
                </c:pt>
                <c:pt idx="8">
                  <c:v>1984</c:v>
                </c:pt>
                <c:pt idx="9">
                  <c:v>1985</c:v>
                </c:pt>
                <c:pt idx="10">
                  <c:v>1986</c:v>
                </c:pt>
                <c:pt idx="11">
                  <c:v>1987</c:v>
                </c:pt>
                <c:pt idx="12">
                  <c:v>1988</c:v>
                </c:pt>
                <c:pt idx="13">
                  <c:v>1989</c:v>
                </c:pt>
                <c:pt idx="14">
                  <c:v>1990</c:v>
                </c:pt>
                <c:pt idx="15">
                  <c:v>1991</c:v>
                </c:pt>
                <c:pt idx="16">
                  <c:v>1992</c:v>
                </c:pt>
                <c:pt idx="17">
                  <c:v>1993</c:v>
                </c:pt>
                <c:pt idx="18">
                  <c:v>1994</c:v>
                </c:pt>
                <c:pt idx="19">
                  <c:v>1995</c:v>
                </c:pt>
                <c:pt idx="20">
                  <c:v>1996</c:v>
                </c:pt>
                <c:pt idx="21">
                  <c:v>1997</c:v>
                </c:pt>
                <c:pt idx="22">
                  <c:v>1998</c:v>
                </c:pt>
                <c:pt idx="23">
                  <c:v>1999</c:v>
                </c:pt>
                <c:pt idx="24">
                  <c:v>2000</c:v>
                </c:pt>
                <c:pt idx="25">
                  <c:v>2001</c:v>
                </c:pt>
                <c:pt idx="26">
                  <c:v>2002</c:v>
                </c:pt>
                <c:pt idx="27">
                  <c:v>2003</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pt idx="41">
                  <c:v>2017</c:v>
                </c:pt>
                <c:pt idx="42">
                  <c:v>2018</c:v>
                </c:pt>
                <c:pt idx="43">
                  <c:v>2019</c:v>
                </c:pt>
                <c:pt idx="44">
                  <c:v>2020</c:v>
                </c:pt>
                <c:pt idx="45">
                  <c:v>2021</c:v>
                </c:pt>
                <c:pt idx="46">
                  <c:v>2022</c:v>
                </c:pt>
              </c:numCache>
            </c:numRef>
          </c:cat>
          <c:val>
            <c:numRef>
              <c:f>'data-F14'!$G$3:$G$49</c:f>
              <c:numCache>
                <c:formatCode>0%</c:formatCode>
                <c:ptCount val="47"/>
                <c:pt idx="0">
                  <c:v>5.9000000357627869E-2</c:v>
                </c:pt>
                <c:pt idx="1">
                  <c:v>1.6000000759959221E-2</c:v>
                </c:pt>
                <c:pt idx="2">
                  <c:v>3.9000000804662704E-2</c:v>
                </c:pt>
                <c:pt idx="3">
                  <c:v>4.7952048480510712E-2</c:v>
                </c:pt>
                <c:pt idx="4">
                  <c:v>2.9999999329447746E-2</c:v>
                </c:pt>
                <c:pt idx="5">
                  <c:v>4.2042043060064316E-2</c:v>
                </c:pt>
                <c:pt idx="6">
                  <c:v>5.2052054554224014E-2</c:v>
                </c:pt>
                <c:pt idx="7">
                  <c:v>5.299999937415123E-2</c:v>
                </c:pt>
                <c:pt idx="8">
                  <c:v>5.000000074505806E-2</c:v>
                </c:pt>
                <c:pt idx="9">
                  <c:v>4.6046044677495956E-2</c:v>
                </c:pt>
                <c:pt idx="10">
                  <c:v>3.9000000804662704E-2</c:v>
                </c:pt>
                <c:pt idx="11">
                  <c:v>4.4044047594070435E-2</c:v>
                </c:pt>
                <c:pt idx="12">
                  <c:v>4.9000002443790436E-2</c:v>
                </c:pt>
                <c:pt idx="13">
                  <c:v>6.7000001668930054E-2</c:v>
                </c:pt>
                <c:pt idx="14">
                  <c:v>0.11100000143051147</c:v>
                </c:pt>
                <c:pt idx="15">
                  <c:v>0.10199999809265137</c:v>
                </c:pt>
                <c:pt idx="16">
                  <c:v>0.11288711428642273</c:v>
                </c:pt>
                <c:pt idx="17">
                  <c:v>0.11588411778211594</c:v>
                </c:pt>
                <c:pt idx="18">
                  <c:v>0.11288711428642273</c:v>
                </c:pt>
                <c:pt idx="19">
                  <c:v>4.8702310770750046E-2</c:v>
                </c:pt>
                <c:pt idx="20">
                  <c:v>4.4811118394136429E-2</c:v>
                </c:pt>
                <c:pt idx="21">
                  <c:v>3.8621477782726288E-2</c:v>
                </c:pt>
                <c:pt idx="22">
                  <c:v>4.5029852539300919E-2</c:v>
                </c:pt>
                <c:pt idx="23">
                  <c:v>1.5969930216670036E-2</c:v>
                </c:pt>
                <c:pt idx="24">
                  <c:v>1.481973472982645E-2</c:v>
                </c:pt>
                <c:pt idx="25">
                  <c:v>1.3072309084236622E-2</c:v>
                </c:pt>
                <c:pt idx="26">
                  <c:v>1.5786612406373024E-2</c:v>
                </c:pt>
                <c:pt idx="27">
                  <c:v>2.0065441727638245E-2</c:v>
                </c:pt>
                <c:pt idx="28">
                  <c:v>1.8694953992962837E-2</c:v>
                </c:pt>
                <c:pt idx="29">
                  <c:v>1.7416782677173615E-2</c:v>
                </c:pt>
                <c:pt idx="30">
                  <c:v>1.8072580918669701E-2</c:v>
                </c:pt>
                <c:pt idx="31">
                  <c:v>1.8345952033996582E-2</c:v>
                </c:pt>
                <c:pt idx="32">
                  <c:v>2.1972702816128731E-2</c:v>
                </c:pt>
                <c:pt idx="33">
                  <c:v>2.8699172660708427E-2</c:v>
                </c:pt>
                <c:pt idx="34">
                  <c:v>4.2573455721139908E-2</c:v>
                </c:pt>
                <c:pt idx="35">
                  <c:v>5.3229793906211853E-2</c:v>
                </c:pt>
                <c:pt idx="36">
                  <c:v>6.0864344239234924E-2</c:v>
                </c:pt>
                <c:pt idx="37">
                  <c:v>6.4298845827579498E-2</c:v>
                </c:pt>
                <c:pt idx="38">
                  <c:v>6.1260532587766647E-2</c:v>
                </c:pt>
                <c:pt idx="39">
                  <c:v>6.3649885356426239E-2</c:v>
                </c:pt>
                <c:pt idx="40">
                  <c:v>5.9611678123474121E-2</c:v>
                </c:pt>
                <c:pt idx="41">
                  <c:v>6.2568388879299164E-2</c:v>
                </c:pt>
                <c:pt idx="42">
                  <c:v>5.9137649834156036E-2</c:v>
                </c:pt>
                <c:pt idx="43">
                  <c:v>6.070234626531601E-2</c:v>
                </c:pt>
                <c:pt idx="44">
                  <c:v>6.5580189228057861E-2</c:v>
                </c:pt>
                <c:pt idx="45">
                  <c:v>7.3091484606266022E-2</c:v>
                </c:pt>
                <c:pt idx="46">
                  <c:v>7.8201957046985626E-2</c:v>
                </c:pt>
              </c:numCache>
            </c:numRef>
          </c:val>
          <c:smooth val="0"/>
          <c:extLst>
            <c:ext xmlns:c16="http://schemas.microsoft.com/office/drawing/2014/chart" uri="{C3380CC4-5D6E-409C-BE32-E72D297353CC}">
              <c16:uniqueId val="{00000006-85DE-8B42-A915-2ED72BF4F878}"/>
            </c:ext>
          </c:extLst>
        </c:ser>
        <c:dLbls>
          <c:showLegendKey val="0"/>
          <c:showVal val="0"/>
          <c:showCatName val="0"/>
          <c:showSerName val="0"/>
          <c:showPercent val="0"/>
          <c:showBubbleSize val="0"/>
        </c:dLbls>
        <c:smooth val="0"/>
        <c:axId val="-2033038344"/>
        <c:axId val="-2033115368"/>
        <c:extLst/>
      </c:lineChart>
      <c:catAx>
        <c:axId val="-2033038344"/>
        <c:scaling>
          <c:orientation val="minMax"/>
        </c:scaling>
        <c:delete val="0"/>
        <c:axPos val="b"/>
        <c:majorGridlines>
          <c:spPr>
            <a:ln>
              <a:solidFill>
                <a:srgbClr val="E4E4E4"/>
              </a:solidFill>
              <a:prstDash val="dash"/>
            </a:ln>
          </c:spPr>
        </c:majorGridlines>
        <c:numFmt formatCode="General" sourceLinked="0"/>
        <c:majorTickMark val="out"/>
        <c:minorTickMark val="none"/>
        <c:tickLblPos val="low"/>
        <c:spPr>
          <a:ln w="12700">
            <a:solidFill>
              <a:srgbClr val="C2C2C2"/>
            </a:solidFill>
          </a:ln>
        </c:spPr>
        <c:txPr>
          <a:bodyPr rot="0" vert="horz"/>
          <a:lstStyle/>
          <a:p>
            <a:pPr>
              <a:defRPr/>
            </a:pPr>
            <a:endParaRPr lang="en-US"/>
          </a:p>
        </c:txPr>
        <c:crossAx val="-2033115368"/>
        <c:crossesAt val="0"/>
        <c:auto val="0"/>
        <c:lblAlgn val="ctr"/>
        <c:lblOffset val="100"/>
        <c:tickLblSkip val="10"/>
        <c:tickMarkSkip val="10"/>
        <c:noMultiLvlLbl val="0"/>
      </c:catAx>
      <c:valAx>
        <c:axId val="-2033115368"/>
        <c:scaling>
          <c:orientation val="minMax"/>
        </c:scaling>
        <c:delete val="0"/>
        <c:axPos val="l"/>
        <c:majorGridlines>
          <c:spPr>
            <a:ln>
              <a:solidFill>
                <a:srgbClr val="E4E4E4"/>
              </a:solidFill>
              <a:prstDash val="dash"/>
            </a:ln>
          </c:spPr>
        </c:majorGridlines>
        <c:title>
          <c:tx>
            <c:rich>
              <a:bodyPr/>
              <a:lstStyle/>
              <a:p>
                <a:pPr>
                  <a:defRPr b="0"/>
                </a:pPr>
                <a:r>
                  <a:rPr lang="fr-FR" b="0"/>
                  <a:t>Share of global reserves by currency</a:t>
                </a:r>
                <a:endParaRPr lang="en-US" b="0"/>
              </a:p>
            </c:rich>
          </c:tx>
          <c:layout>
            <c:manualLayout>
              <c:xMode val="edge"/>
              <c:yMode val="edge"/>
              <c:x val="0"/>
              <c:y val="9.3343221832742462E-2"/>
            </c:manualLayout>
          </c:layout>
          <c:overlay val="0"/>
        </c:title>
        <c:numFmt formatCode="0%" sourceLinked="0"/>
        <c:majorTickMark val="out"/>
        <c:minorTickMark val="none"/>
        <c:tickLblPos val="nextTo"/>
        <c:spPr>
          <a:ln w="12700">
            <a:solidFill>
              <a:srgbClr val="C2C2C2"/>
            </a:solidFill>
            <a:prstDash val="sysDash"/>
          </a:ln>
        </c:spPr>
        <c:crossAx val="-2033038344"/>
        <c:crosses val="autoZero"/>
        <c:crossBetween val="between"/>
      </c:valAx>
      <c:spPr>
        <a:noFill/>
        <a:ln w="25400">
          <a:noFill/>
        </a:ln>
      </c:spPr>
    </c:plotArea>
    <c:legend>
      <c:legendPos val="b"/>
      <c:layout>
        <c:manualLayout>
          <c:xMode val="edge"/>
          <c:yMode val="edge"/>
          <c:x val="3.4210537732370233E-2"/>
          <c:y val="0.75535109715783244"/>
          <c:w val="0.9280957029131689"/>
          <c:h val="7.5588487658221529E-2"/>
        </c:manualLayout>
      </c:layout>
      <c:overlay val="0"/>
    </c:legend>
    <c:plotVisOnly val="1"/>
    <c:dispBlanksAs val="gap"/>
    <c:showDLblsOverMax val="0"/>
  </c:chart>
  <c:spPr>
    <a:solidFill>
      <a:schemeClr val="bg1"/>
    </a:solidFill>
    <a:ln>
      <a:noFill/>
    </a:ln>
  </c:spPr>
  <c:txPr>
    <a:bodyPr/>
    <a:lstStyle/>
    <a:p>
      <a:pPr>
        <a:defRPr sz="800">
          <a:latin typeface="+mn-lt"/>
          <a:cs typeface="Arial"/>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r>
              <a:rPr lang="es-MX" sz="800" b="1">
                <a:solidFill>
                  <a:schemeClr val="tx1"/>
                </a:solidFill>
              </a:rPr>
              <a:t>Education and income divides in Western democracies, 1960−2025</a:t>
            </a:r>
          </a:p>
        </c:rich>
      </c:tx>
      <c:layout>
        <c:manualLayout>
          <c:xMode val="edge"/>
          <c:yMode val="edge"/>
          <c:x val="0.18681829027569904"/>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354105117025661"/>
          <c:y val="6.1079749543116263E-2"/>
          <c:w val="0.82904839374417039"/>
          <c:h val="0.43519199859275781"/>
        </c:manualLayout>
      </c:layout>
      <c:lineChart>
        <c:grouping val="standard"/>
        <c:varyColors val="0"/>
        <c:ser>
          <c:idx val="4"/>
          <c:order val="0"/>
          <c:tx>
            <c:strRef>
              <c:f>'data-F15'!$B$2</c:f>
              <c:strCache>
                <c:ptCount val="1"/>
                <c:pt idx="0">
                  <c:v>(% of top 10% educated voting left) minus
(% of bottom 90% educated voting left)</c:v>
                </c:pt>
              </c:strCache>
            </c:strRef>
          </c:tx>
          <c:spPr>
            <a:ln w="25400" cap="rnd">
              <a:solidFill>
                <a:srgbClr val="E3000A"/>
              </a:solidFill>
              <a:round/>
            </a:ln>
            <a:effectLst/>
          </c:spPr>
          <c:marker>
            <c:symbol val="circle"/>
            <c:size val="8"/>
            <c:spPr>
              <a:solidFill>
                <a:srgbClr val="E3000A"/>
              </a:solidFill>
              <a:ln w="9525">
                <a:noFill/>
              </a:ln>
              <a:effectLst/>
            </c:spPr>
          </c:marker>
          <c:cat>
            <c:strRef>
              <c:f>'data-F15'!$A$3:$A$16</c:f>
              <c:strCache>
                <c:ptCount val="14"/>
                <c:pt idx="0">
                  <c:v> </c:v>
                </c:pt>
                <c:pt idx="1">
                  <c:v>1960-64</c:v>
                </c:pt>
                <c:pt idx="2">
                  <c:v>1965-69</c:v>
                </c:pt>
                <c:pt idx="3">
                  <c:v>1970-74</c:v>
                </c:pt>
                <c:pt idx="4">
                  <c:v>1975-79</c:v>
                </c:pt>
                <c:pt idx="5">
                  <c:v>1980-84</c:v>
                </c:pt>
                <c:pt idx="6">
                  <c:v>1985-89</c:v>
                </c:pt>
                <c:pt idx="7">
                  <c:v>1990-94</c:v>
                </c:pt>
                <c:pt idx="8">
                  <c:v>1995-99</c:v>
                </c:pt>
                <c:pt idx="9">
                  <c:v>2000-04</c:v>
                </c:pt>
                <c:pt idx="10">
                  <c:v>2005-09</c:v>
                </c:pt>
                <c:pt idx="11">
                  <c:v>2010-14</c:v>
                </c:pt>
                <c:pt idx="12">
                  <c:v>2015-19</c:v>
                </c:pt>
                <c:pt idx="13">
                  <c:v>2020-25</c:v>
                </c:pt>
              </c:strCache>
            </c:strRef>
          </c:cat>
          <c:val>
            <c:numRef>
              <c:f>'data-F15'!$B$3:$B$16</c:f>
              <c:numCache>
                <c:formatCode>0%</c:formatCode>
                <c:ptCount val="14"/>
                <c:pt idx="1">
                  <c:v>-0.14141349154545454</c:v>
                </c:pt>
                <c:pt idx="2">
                  <c:v>-0.1118712202235294</c:v>
                </c:pt>
                <c:pt idx="3">
                  <c:v>-0.10784977187500001</c:v>
                </c:pt>
                <c:pt idx="4">
                  <c:v>-7.5958722039999996E-2</c:v>
                </c:pt>
                <c:pt idx="5">
                  <c:v>-3.1725369005882353E-2</c:v>
                </c:pt>
                <c:pt idx="6">
                  <c:v>-3.7469715523529408E-2</c:v>
                </c:pt>
                <c:pt idx="7">
                  <c:v>-3.7796301411764737E-3</c:v>
                </c:pt>
                <c:pt idx="8">
                  <c:v>2.0968638500000001E-2</c:v>
                </c:pt>
                <c:pt idx="9">
                  <c:v>5.6550719266666667E-2</c:v>
                </c:pt>
                <c:pt idx="10">
                  <c:v>4.6578085117647057E-2</c:v>
                </c:pt>
                <c:pt idx="11">
                  <c:v>4.8290931100000004E-2</c:v>
                </c:pt>
                <c:pt idx="12">
                  <c:v>8.9368065333333344E-2</c:v>
                </c:pt>
                <c:pt idx="13">
                  <c:v>0.10884433839285715</c:v>
                </c:pt>
              </c:numCache>
            </c:numRef>
          </c:val>
          <c:smooth val="1"/>
          <c:extLst>
            <c:ext xmlns:c16="http://schemas.microsoft.com/office/drawing/2014/chart" uri="{C3380CC4-5D6E-409C-BE32-E72D297353CC}">
              <c16:uniqueId val="{00000000-A871-5346-B91B-6CB787F4C309}"/>
            </c:ext>
          </c:extLst>
        </c:ser>
        <c:ser>
          <c:idx val="6"/>
          <c:order val="1"/>
          <c:tx>
            <c:strRef>
              <c:f>'data-F15'!$C$2</c:f>
              <c:strCache>
                <c:ptCount val="1"/>
                <c:pt idx="0">
                  <c:v>(% of top 10% earners voting left) minus
(% of bottom 90% earners voting left)</c:v>
                </c:pt>
              </c:strCache>
            </c:strRef>
          </c:tx>
          <c:spPr>
            <a:ln w="25400" cap="rnd">
              <a:solidFill>
                <a:srgbClr val="0569B5"/>
              </a:solidFill>
              <a:round/>
            </a:ln>
            <a:effectLst/>
          </c:spPr>
          <c:marker>
            <c:symbol val="square"/>
            <c:size val="8"/>
            <c:spPr>
              <a:solidFill>
                <a:srgbClr val="0569B5"/>
              </a:solidFill>
              <a:ln w="9525">
                <a:noFill/>
              </a:ln>
              <a:effectLst/>
            </c:spPr>
          </c:marker>
          <c:cat>
            <c:strRef>
              <c:f>'data-F15'!$A$3:$A$16</c:f>
              <c:strCache>
                <c:ptCount val="14"/>
                <c:pt idx="0">
                  <c:v> </c:v>
                </c:pt>
                <c:pt idx="1">
                  <c:v>1960-64</c:v>
                </c:pt>
                <c:pt idx="2">
                  <c:v>1965-69</c:v>
                </c:pt>
                <c:pt idx="3">
                  <c:v>1970-74</c:v>
                </c:pt>
                <c:pt idx="4">
                  <c:v>1975-79</c:v>
                </c:pt>
                <c:pt idx="5">
                  <c:v>1980-84</c:v>
                </c:pt>
                <c:pt idx="6">
                  <c:v>1985-89</c:v>
                </c:pt>
                <c:pt idx="7">
                  <c:v>1990-94</c:v>
                </c:pt>
                <c:pt idx="8">
                  <c:v>1995-99</c:v>
                </c:pt>
                <c:pt idx="9">
                  <c:v>2000-04</c:v>
                </c:pt>
                <c:pt idx="10">
                  <c:v>2005-09</c:v>
                </c:pt>
                <c:pt idx="11">
                  <c:v>2010-14</c:v>
                </c:pt>
                <c:pt idx="12">
                  <c:v>2015-19</c:v>
                </c:pt>
                <c:pt idx="13">
                  <c:v>2020-25</c:v>
                </c:pt>
              </c:strCache>
            </c:strRef>
          </c:cat>
          <c:val>
            <c:numRef>
              <c:f>'data-F15'!$C$3:$C$16</c:f>
              <c:numCache>
                <c:formatCode>0%</c:formatCode>
                <c:ptCount val="14"/>
                <c:pt idx="1">
                  <c:v>-0.10626577707272729</c:v>
                </c:pt>
                <c:pt idx="2">
                  <c:v>-0.14397211362500001</c:v>
                </c:pt>
                <c:pt idx="3">
                  <c:v>-0.14096533193333335</c:v>
                </c:pt>
                <c:pt idx="4">
                  <c:v>-0.15661930100000002</c:v>
                </c:pt>
                <c:pt idx="5">
                  <c:v>-0.12869173153846153</c:v>
                </c:pt>
                <c:pt idx="6">
                  <c:v>-0.16034741084615384</c:v>
                </c:pt>
                <c:pt idx="7">
                  <c:v>-0.13272597736363634</c:v>
                </c:pt>
                <c:pt idx="8">
                  <c:v>-0.1005849343076923</c:v>
                </c:pt>
                <c:pt idx="9">
                  <c:v>-9.3916187714285698E-2</c:v>
                </c:pt>
                <c:pt idx="10">
                  <c:v>-0.1188906013125</c:v>
                </c:pt>
                <c:pt idx="11">
                  <c:v>-9.2384450893333345E-2</c:v>
                </c:pt>
                <c:pt idx="12">
                  <c:v>-9.4934487932777784E-2</c:v>
                </c:pt>
                <c:pt idx="13">
                  <c:v>-6.8742241500000009E-2</c:v>
                </c:pt>
              </c:numCache>
            </c:numRef>
          </c:val>
          <c:smooth val="0"/>
          <c:extLst xmlns:c15="http://schemas.microsoft.com/office/drawing/2012/chart">
            <c:ext xmlns:c16="http://schemas.microsoft.com/office/drawing/2014/chart" uri="{C3380CC4-5D6E-409C-BE32-E72D297353CC}">
              <c16:uniqueId val="{00000001-A871-5346-B91B-6CB787F4C309}"/>
            </c:ext>
          </c:extLst>
        </c:ser>
        <c:ser>
          <c:idx val="0"/>
          <c:order val="2"/>
          <c:spPr>
            <a:ln w="19050" cap="sq">
              <a:solidFill>
                <a:schemeClr val="tx1"/>
              </a:solidFill>
              <a:prstDash val="sysDot"/>
              <a:bevel/>
            </a:ln>
            <a:effectLst/>
          </c:spPr>
          <c:marker>
            <c:symbol val="none"/>
          </c:marker>
          <c:cat>
            <c:strRef>
              <c:f>'data-F15'!$A$3:$A$16</c:f>
              <c:strCache>
                <c:ptCount val="14"/>
                <c:pt idx="0">
                  <c:v> </c:v>
                </c:pt>
                <c:pt idx="1">
                  <c:v>1960-64</c:v>
                </c:pt>
                <c:pt idx="2">
                  <c:v>1965-69</c:v>
                </c:pt>
                <c:pt idx="3">
                  <c:v>1970-74</c:v>
                </c:pt>
                <c:pt idx="4">
                  <c:v>1975-79</c:v>
                </c:pt>
                <c:pt idx="5">
                  <c:v>1980-84</c:v>
                </c:pt>
                <c:pt idx="6">
                  <c:v>1985-89</c:v>
                </c:pt>
                <c:pt idx="7">
                  <c:v>1990-94</c:v>
                </c:pt>
                <c:pt idx="8">
                  <c:v>1995-99</c:v>
                </c:pt>
                <c:pt idx="9">
                  <c:v>2000-04</c:v>
                </c:pt>
                <c:pt idx="10">
                  <c:v>2005-09</c:v>
                </c:pt>
                <c:pt idx="11">
                  <c:v>2010-14</c:v>
                </c:pt>
                <c:pt idx="12">
                  <c:v>2015-19</c:v>
                </c:pt>
                <c:pt idx="13">
                  <c:v>2020-25</c:v>
                </c:pt>
              </c:strCache>
            </c:strRef>
          </c:cat>
          <c:val>
            <c:numRef>
              <c:f>'data-F15'!$D$3:$D$16</c:f>
              <c:numCache>
                <c:formatCode>0%</c:formatCode>
                <c:ptCount val="14"/>
                <c:pt idx="0">
                  <c:v>0</c:v>
                </c:pt>
                <c:pt idx="1">
                  <c:v>0</c:v>
                </c:pt>
                <c:pt idx="2">
                  <c:v>0</c:v>
                </c:pt>
                <c:pt idx="3">
                  <c:v>0</c:v>
                </c:pt>
                <c:pt idx="4">
                  <c:v>0</c:v>
                </c:pt>
                <c:pt idx="5">
                  <c:v>0</c:v>
                </c:pt>
                <c:pt idx="6">
                  <c:v>0</c:v>
                </c:pt>
                <c:pt idx="7">
                  <c:v>0</c:v>
                </c:pt>
                <c:pt idx="8">
                  <c:v>0</c:v>
                </c:pt>
                <c:pt idx="9">
                  <c:v>0</c:v>
                </c:pt>
                <c:pt idx="10">
                  <c:v>0</c:v>
                </c:pt>
                <c:pt idx="11">
                  <c:v>0</c:v>
                </c:pt>
                <c:pt idx="12">
                  <c:v>0</c:v>
                </c:pt>
                <c:pt idx="13">
                  <c:v>0</c:v>
                </c:pt>
              </c:numCache>
            </c:numRef>
          </c:val>
          <c:smooth val="0"/>
          <c:extLst>
            <c:ext xmlns:c16="http://schemas.microsoft.com/office/drawing/2014/chart" uri="{C3380CC4-5D6E-409C-BE32-E72D297353CC}">
              <c16:uniqueId val="{00000002-A871-5346-B91B-6CB787F4C309}"/>
            </c:ext>
          </c:extLst>
        </c:ser>
        <c:dLbls>
          <c:showLegendKey val="0"/>
          <c:showVal val="0"/>
          <c:showCatName val="0"/>
          <c:showSerName val="0"/>
          <c:showPercent val="0"/>
          <c:showBubbleSize val="0"/>
        </c:dLbls>
        <c:marker val="1"/>
        <c:smooth val="0"/>
        <c:axId val="1565100752"/>
        <c:axId val="1565102928"/>
        <c:extLst/>
      </c:lineChart>
      <c:catAx>
        <c:axId val="1565100752"/>
        <c:scaling>
          <c:orientation val="minMax"/>
        </c:scaling>
        <c:delete val="0"/>
        <c:axPos val="b"/>
        <c:majorGridlines>
          <c:spPr>
            <a:ln w="9525" cap="flat" cmpd="sng" algn="ctr">
              <a:solidFill>
                <a:srgbClr val="E2E2E2"/>
              </a:solidFill>
              <a:prstDash val="dash"/>
              <a:round/>
            </a:ln>
            <a:effectLst/>
          </c:spPr>
        </c:majorGridlines>
        <c:numFmt formatCode="0" sourceLinked="0"/>
        <c:majorTickMark val="out"/>
        <c:minorTickMark val="none"/>
        <c:tickLblPos val="low"/>
        <c:spPr>
          <a:noFill/>
          <a:ln w="12700" cap="flat" cmpd="sng" algn="ctr">
            <a:solidFill>
              <a:srgbClr val="C4C4C4"/>
            </a:solidFill>
            <a:round/>
          </a:ln>
          <a:effectLst/>
        </c:spPr>
        <c:txPr>
          <a:bodyPr rot="-2700000" spcFirstLastPara="1" vertOverflow="ellipsis" wrap="square" anchor="ctr" anchorCtr="1"/>
          <a:lstStyle/>
          <a:p>
            <a:pPr>
              <a:defRPr sz="800" b="0" i="0" u="none" strike="noStrike" kern="1200" baseline="0">
                <a:solidFill>
                  <a:sysClr val="windowText" lastClr="000000"/>
                </a:solidFill>
                <a:latin typeface="+mn-lt"/>
                <a:ea typeface="+mn-ea"/>
                <a:cs typeface="Arial" panose="020B0604020202020204" pitchFamily="34" charset="0"/>
              </a:defRPr>
            </a:pPr>
            <a:endParaRPr lang="en-US"/>
          </a:p>
        </c:txPr>
        <c:crossAx val="1565102928"/>
        <c:crossesAt val="-0.2"/>
        <c:auto val="1"/>
        <c:lblAlgn val="ctr"/>
        <c:lblOffset val="0"/>
        <c:tickLblSkip val="1"/>
        <c:tickMarkSkip val="1"/>
        <c:noMultiLvlLbl val="0"/>
      </c:catAx>
      <c:valAx>
        <c:axId val="1565102928"/>
        <c:scaling>
          <c:orientation val="minMax"/>
          <c:max val="0.15"/>
          <c:min val="-0.2"/>
        </c:scaling>
        <c:delete val="0"/>
        <c:axPos val="l"/>
        <c:majorGridlines>
          <c:spPr>
            <a:ln w="9525" cap="flat" cmpd="sng" algn="ctr">
              <a:solidFill>
                <a:srgbClr val="E2E2E2"/>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ysClr val="windowText" lastClr="000000"/>
                    </a:solidFill>
                    <a:latin typeface="+mn-lt"/>
                    <a:ea typeface="+mn-ea"/>
                    <a:cs typeface="Arial" panose="020B0604020202020204" pitchFamily="34" charset="0"/>
                  </a:defRPr>
                </a:pPr>
                <a:r>
                  <a:rPr lang="es-MX" dirty="0" err="1"/>
                  <a:t>Difference</a:t>
                </a:r>
                <a:r>
                  <a:rPr lang="es-MX" dirty="0"/>
                  <a:t> (</a:t>
                </a:r>
                <a:r>
                  <a:rPr lang="es-MX" dirty="0" err="1"/>
                  <a:t>pp</a:t>
                </a:r>
                <a:r>
                  <a:rPr lang="es-MX" dirty="0"/>
                  <a:t>): Top </a:t>
                </a:r>
                <a:r>
                  <a:rPr lang="es-MX" dirty="0" err="1"/>
                  <a:t>of</a:t>
                </a:r>
                <a:r>
                  <a:rPr lang="es-MX" dirty="0"/>
                  <a:t> 10% </a:t>
                </a:r>
                <a:r>
                  <a:rPr lang="es-MX" dirty="0" err="1"/>
                  <a:t>minus</a:t>
                </a:r>
                <a:br>
                  <a:rPr lang="es-MX" dirty="0"/>
                </a:br>
                <a:r>
                  <a:rPr lang="es-MX" dirty="0" err="1"/>
                  <a:t>bottom</a:t>
                </a:r>
                <a:r>
                  <a:rPr lang="es-MX" dirty="0"/>
                  <a:t> 90% </a:t>
                </a:r>
                <a:r>
                  <a:rPr lang="es-MX" dirty="0" err="1"/>
                  <a:t>voting</a:t>
                </a:r>
                <a:r>
                  <a:rPr lang="es-MX" dirty="0"/>
                  <a:t> </a:t>
                </a:r>
                <a:r>
                  <a:rPr lang="es-MX" dirty="0" err="1"/>
                  <a:t>left</a:t>
                </a:r>
                <a:endParaRPr lang="es-MX" dirty="0"/>
              </a:p>
            </c:rich>
          </c:tx>
          <c:layout>
            <c:manualLayout>
              <c:xMode val="edge"/>
              <c:yMode val="edge"/>
              <c:x val="8.76968503937008E-4"/>
              <c:y val="6.1506780402449709E-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ysClr val="windowText" lastClr="000000"/>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C4C4C4"/>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n-lt"/>
                <a:ea typeface="+mn-ea"/>
                <a:cs typeface="Arial" panose="020B0604020202020204" pitchFamily="34" charset="0"/>
              </a:defRPr>
            </a:pPr>
            <a:endParaRPr lang="en-US"/>
          </a:p>
        </c:txPr>
        <c:crossAx val="1565100752"/>
        <c:crosses val="autoZero"/>
        <c:crossBetween val="midCat"/>
        <c:majorUnit val="0.05"/>
      </c:valAx>
      <c:spPr>
        <a:solidFill>
          <a:schemeClr val="bg1"/>
        </a:solidFill>
        <a:ln>
          <a:noFill/>
        </a:ln>
        <a:effectLst/>
      </c:spPr>
    </c:plotArea>
    <c:legend>
      <c:legendPos val="b"/>
      <c:legendEntry>
        <c:idx val="2"/>
        <c:delete val="1"/>
      </c:legendEntry>
      <c:layout>
        <c:manualLayout>
          <c:xMode val="edge"/>
          <c:yMode val="edge"/>
          <c:x val="6.7940825578620856E-2"/>
          <c:y val="0.62536171361278547"/>
          <c:w val="0.90842519685039358"/>
          <c:h val="7.8788276465441814E-2"/>
        </c:manualLayout>
      </c:layout>
      <c:overlay val="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n-lt"/>
              <a:ea typeface="+mn-ea"/>
              <a:cs typeface="Arial" panose="020B0604020202020204" pitchFamily="34" charset="0"/>
            </a:defRPr>
          </a:pPr>
          <a:endParaRPr lang="en-US"/>
        </a:p>
      </c:txPr>
    </c:legend>
    <c:plotVisOnly val="1"/>
    <c:dispBlanksAs val="span"/>
    <c:showDLblsOverMax val="0"/>
  </c:chart>
  <c:spPr>
    <a:solidFill>
      <a:schemeClr val="bg1"/>
    </a:solidFill>
    <a:ln w="9525" cap="flat" cmpd="sng" algn="ctr">
      <a:noFill/>
      <a:round/>
    </a:ln>
    <a:effectLst/>
  </c:spPr>
  <c:txPr>
    <a:bodyPr/>
    <a:lstStyle/>
    <a:p>
      <a:pPr>
        <a:defRPr sz="800">
          <a:solidFill>
            <a:sysClr val="windowText" lastClr="000000"/>
          </a:solidFill>
          <a:latin typeface="+mn-lt"/>
          <a:cs typeface="Arial" panose="020B0604020202020204" pitchFamily="34" charset="0"/>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800" b="1">
                <a:solidFill>
                  <a:schemeClr val="tx1"/>
                </a:solidFill>
              </a:defRPr>
            </a:pPr>
            <a:r>
              <a:rPr lang="es-MX" sz="800" b="1">
                <a:solidFill>
                  <a:schemeClr val="tx1"/>
                </a:solidFill>
              </a:rPr>
              <a:t>Ratio of left wing vote beween urban and rural areas, 1848−2022</a:t>
            </a:r>
          </a:p>
        </c:rich>
      </c:tx>
      <c:layout>
        <c:manualLayout>
          <c:xMode val="edge"/>
          <c:yMode val="edge"/>
          <c:x val="0.29616051119497522"/>
          <c:y val="0"/>
        </c:manualLayout>
      </c:layout>
      <c:overlay val="0"/>
    </c:title>
    <c:autoTitleDeleted val="0"/>
    <c:plotArea>
      <c:layout>
        <c:manualLayout>
          <c:layoutTarget val="inner"/>
          <c:xMode val="edge"/>
          <c:yMode val="edge"/>
          <c:x val="0.13543242012103859"/>
          <c:y val="5.570906202405336E-2"/>
          <c:w val="0.82902648532569789"/>
          <c:h val="0.62679021585000783"/>
        </c:manualLayout>
      </c:layout>
      <c:lineChart>
        <c:grouping val="standard"/>
        <c:varyColors val="0"/>
        <c:ser>
          <c:idx val="1"/>
          <c:order val="0"/>
          <c:tx>
            <c:strRef>
              <c:f>'data-F16'!$D$2</c:f>
              <c:strCache>
                <c:ptCount val="1"/>
                <c:pt idx="0">
                  <c:v>European elections 1994-2024</c:v>
                </c:pt>
              </c:strCache>
            </c:strRef>
          </c:tx>
          <c:spPr>
            <a:ln w="31750">
              <a:solidFill>
                <a:srgbClr val="E3000A"/>
              </a:solidFill>
            </a:ln>
          </c:spPr>
          <c:marker>
            <c:symbol val="triangle"/>
            <c:size val="8"/>
            <c:spPr>
              <a:solidFill>
                <a:srgbClr val="E3000A"/>
              </a:solidFill>
              <a:ln>
                <a:noFill/>
              </a:ln>
            </c:spPr>
          </c:marker>
          <c:dPt>
            <c:idx val="184"/>
            <c:bubble3D val="0"/>
            <c:spPr>
              <a:ln w="31750">
                <a:solidFill>
                  <a:srgbClr val="E3000A"/>
                </a:solidFill>
              </a:ln>
            </c:spPr>
            <c:extLst>
              <c:ext xmlns:c16="http://schemas.microsoft.com/office/drawing/2014/chart" uri="{C3380CC4-5D6E-409C-BE32-E72D297353CC}">
                <c16:uniqueId val="{00000001-2C52-1048-BBF3-53618C6E5F4E}"/>
              </c:ext>
            </c:extLst>
          </c:dPt>
          <c:cat>
            <c:numRef>
              <c:f>'data-F16'!$A$3:$A$187</c:f>
              <c:numCache>
                <c:formatCode>General</c:formatCode>
                <c:ptCount val="185"/>
                <c:pt idx="0">
                  <c:v>1840</c:v>
                </c:pt>
                <c:pt idx="1">
                  <c:v>1841</c:v>
                </c:pt>
                <c:pt idx="2">
                  <c:v>1842</c:v>
                </c:pt>
                <c:pt idx="3">
                  <c:v>1843</c:v>
                </c:pt>
                <c:pt idx="4">
                  <c:v>1844</c:v>
                </c:pt>
                <c:pt idx="5">
                  <c:v>1845</c:v>
                </c:pt>
                <c:pt idx="6">
                  <c:v>1846</c:v>
                </c:pt>
                <c:pt idx="7">
                  <c:v>1847</c:v>
                </c:pt>
                <c:pt idx="8">
                  <c:v>1848</c:v>
                </c:pt>
                <c:pt idx="9">
                  <c:v>1849</c:v>
                </c:pt>
                <c:pt idx="10">
                  <c:v>1850</c:v>
                </c:pt>
                <c:pt idx="11">
                  <c:v>1851</c:v>
                </c:pt>
                <c:pt idx="12">
                  <c:v>1852</c:v>
                </c:pt>
                <c:pt idx="13">
                  <c:v>1853</c:v>
                </c:pt>
                <c:pt idx="14">
                  <c:v>1854</c:v>
                </c:pt>
                <c:pt idx="15">
                  <c:v>1855</c:v>
                </c:pt>
                <c:pt idx="16">
                  <c:v>1856</c:v>
                </c:pt>
                <c:pt idx="17">
                  <c:v>1857</c:v>
                </c:pt>
                <c:pt idx="18">
                  <c:v>1858</c:v>
                </c:pt>
                <c:pt idx="19">
                  <c:v>1859</c:v>
                </c:pt>
                <c:pt idx="20">
                  <c:v>1860</c:v>
                </c:pt>
                <c:pt idx="21">
                  <c:v>1861</c:v>
                </c:pt>
                <c:pt idx="22">
                  <c:v>1862</c:v>
                </c:pt>
                <c:pt idx="23">
                  <c:v>1863</c:v>
                </c:pt>
                <c:pt idx="24">
                  <c:v>1864</c:v>
                </c:pt>
                <c:pt idx="25">
                  <c:v>1865</c:v>
                </c:pt>
                <c:pt idx="26">
                  <c:v>1866</c:v>
                </c:pt>
                <c:pt idx="27">
                  <c:v>1867</c:v>
                </c:pt>
                <c:pt idx="28">
                  <c:v>1868</c:v>
                </c:pt>
                <c:pt idx="29">
                  <c:v>1869</c:v>
                </c:pt>
                <c:pt idx="30">
                  <c:v>1870</c:v>
                </c:pt>
                <c:pt idx="31">
                  <c:v>1871</c:v>
                </c:pt>
                <c:pt idx="32">
                  <c:v>1872</c:v>
                </c:pt>
                <c:pt idx="33">
                  <c:v>1873</c:v>
                </c:pt>
                <c:pt idx="34">
                  <c:v>1874</c:v>
                </c:pt>
                <c:pt idx="35">
                  <c:v>1875</c:v>
                </c:pt>
                <c:pt idx="36">
                  <c:v>1876</c:v>
                </c:pt>
                <c:pt idx="37">
                  <c:v>1877</c:v>
                </c:pt>
                <c:pt idx="38">
                  <c:v>1878</c:v>
                </c:pt>
                <c:pt idx="39">
                  <c:v>1879</c:v>
                </c:pt>
                <c:pt idx="40">
                  <c:v>1880</c:v>
                </c:pt>
                <c:pt idx="41">
                  <c:v>1881</c:v>
                </c:pt>
                <c:pt idx="42">
                  <c:v>1882</c:v>
                </c:pt>
                <c:pt idx="43">
                  <c:v>1883</c:v>
                </c:pt>
                <c:pt idx="44">
                  <c:v>1884</c:v>
                </c:pt>
                <c:pt idx="45">
                  <c:v>1885</c:v>
                </c:pt>
                <c:pt idx="46">
                  <c:v>1886</c:v>
                </c:pt>
                <c:pt idx="47">
                  <c:v>1887</c:v>
                </c:pt>
                <c:pt idx="48">
                  <c:v>1888</c:v>
                </c:pt>
                <c:pt idx="49">
                  <c:v>1889</c:v>
                </c:pt>
                <c:pt idx="50">
                  <c:v>1890</c:v>
                </c:pt>
                <c:pt idx="51">
                  <c:v>1891</c:v>
                </c:pt>
                <c:pt idx="52">
                  <c:v>1892</c:v>
                </c:pt>
                <c:pt idx="53">
                  <c:v>1893</c:v>
                </c:pt>
                <c:pt idx="54">
                  <c:v>1894</c:v>
                </c:pt>
                <c:pt idx="55">
                  <c:v>1895</c:v>
                </c:pt>
                <c:pt idx="56">
                  <c:v>1896</c:v>
                </c:pt>
                <c:pt idx="57">
                  <c:v>1897</c:v>
                </c:pt>
                <c:pt idx="58">
                  <c:v>1898</c:v>
                </c:pt>
                <c:pt idx="59">
                  <c:v>1899</c:v>
                </c:pt>
                <c:pt idx="60">
                  <c:v>1900</c:v>
                </c:pt>
                <c:pt idx="61">
                  <c:v>1901</c:v>
                </c:pt>
                <c:pt idx="62">
                  <c:v>1902</c:v>
                </c:pt>
                <c:pt idx="63">
                  <c:v>1903</c:v>
                </c:pt>
                <c:pt idx="64">
                  <c:v>1904</c:v>
                </c:pt>
                <c:pt idx="65">
                  <c:v>1905</c:v>
                </c:pt>
                <c:pt idx="66">
                  <c:v>1906</c:v>
                </c:pt>
                <c:pt idx="67">
                  <c:v>1907</c:v>
                </c:pt>
                <c:pt idx="68">
                  <c:v>1908</c:v>
                </c:pt>
                <c:pt idx="69">
                  <c:v>1909</c:v>
                </c:pt>
                <c:pt idx="70">
                  <c:v>1910</c:v>
                </c:pt>
                <c:pt idx="71">
                  <c:v>1911</c:v>
                </c:pt>
                <c:pt idx="72">
                  <c:v>1912</c:v>
                </c:pt>
                <c:pt idx="73">
                  <c:v>1913</c:v>
                </c:pt>
                <c:pt idx="74">
                  <c:v>1914</c:v>
                </c:pt>
                <c:pt idx="75">
                  <c:v>1915</c:v>
                </c:pt>
                <c:pt idx="76">
                  <c:v>1916</c:v>
                </c:pt>
                <c:pt idx="77">
                  <c:v>1917</c:v>
                </c:pt>
                <c:pt idx="78">
                  <c:v>1918</c:v>
                </c:pt>
                <c:pt idx="79">
                  <c:v>1919</c:v>
                </c:pt>
                <c:pt idx="80">
                  <c:v>1920</c:v>
                </c:pt>
                <c:pt idx="81">
                  <c:v>1921</c:v>
                </c:pt>
                <c:pt idx="82">
                  <c:v>1922</c:v>
                </c:pt>
                <c:pt idx="83">
                  <c:v>1923</c:v>
                </c:pt>
                <c:pt idx="84">
                  <c:v>1924</c:v>
                </c:pt>
                <c:pt idx="85">
                  <c:v>1925</c:v>
                </c:pt>
                <c:pt idx="86">
                  <c:v>1926</c:v>
                </c:pt>
                <c:pt idx="87">
                  <c:v>1927</c:v>
                </c:pt>
                <c:pt idx="88">
                  <c:v>1928</c:v>
                </c:pt>
                <c:pt idx="89">
                  <c:v>1929</c:v>
                </c:pt>
                <c:pt idx="90">
                  <c:v>1930</c:v>
                </c:pt>
                <c:pt idx="91">
                  <c:v>1931</c:v>
                </c:pt>
                <c:pt idx="92">
                  <c:v>1932</c:v>
                </c:pt>
                <c:pt idx="93">
                  <c:v>1933</c:v>
                </c:pt>
                <c:pt idx="94">
                  <c:v>1934</c:v>
                </c:pt>
                <c:pt idx="95">
                  <c:v>1935</c:v>
                </c:pt>
                <c:pt idx="96">
                  <c:v>1936</c:v>
                </c:pt>
                <c:pt idx="97">
                  <c:v>1937</c:v>
                </c:pt>
                <c:pt idx="98">
                  <c:v>1938</c:v>
                </c:pt>
                <c:pt idx="99">
                  <c:v>1939</c:v>
                </c:pt>
                <c:pt idx="100">
                  <c:v>1940</c:v>
                </c:pt>
                <c:pt idx="101">
                  <c:v>1941</c:v>
                </c:pt>
                <c:pt idx="102">
                  <c:v>1942</c:v>
                </c:pt>
                <c:pt idx="103">
                  <c:v>1943</c:v>
                </c:pt>
                <c:pt idx="104">
                  <c:v>1944</c:v>
                </c:pt>
                <c:pt idx="105">
                  <c:v>1945</c:v>
                </c:pt>
                <c:pt idx="106">
                  <c:v>1946</c:v>
                </c:pt>
                <c:pt idx="107">
                  <c:v>1947</c:v>
                </c:pt>
                <c:pt idx="108">
                  <c:v>1948</c:v>
                </c:pt>
                <c:pt idx="109">
                  <c:v>1949</c:v>
                </c:pt>
                <c:pt idx="110">
                  <c:v>1950</c:v>
                </c:pt>
                <c:pt idx="111">
                  <c:v>1951</c:v>
                </c:pt>
                <c:pt idx="112">
                  <c:v>1952</c:v>
                </c:pt>
                <c:pt idx="113">
                  <c:v>1953</c:v>
                </c:pt>
                <c:pt idx="114">
                  <c:v>1954</c:v>
                </c:pt>
                <c:pt idx="115">
                  <c:v>1955</c:v>
                </c:pt>
                <c:pt idx="116">
                  <c:v>1956</c:v>
                </c:pt>
                <c:pt idx="117">
                  <c:v>1957</c:v>
                </c:pt>
                <c:pt idx="118">
                  <c:v>1958</c:v>
                </c:pt>
                <c:pt idx="119">
                  <c:v>1959</c:v>
                </c:pt>
                <c:pt idx="120">
                  <c:v>1960</c:v>
                </c:pt>
                <c:pt idx="121">
                  <c:v>1961</c:v>
                </c:pt>
                <c:pt idx="122">
                  <c:v>1962</c:v>
                </c:pt>
                <c:pt idx="123">
                  <c:v>1963</c:v>
                </c:pt>
                <c:pt idx="124">
                  <c:v>1964</c:v>
                </c:pt>
                <c:pt idx="125">
                  <c:v>1965</c:v>
                </c:pt>
                <c:pt idx="126">
                  <c:v>1966</c:v>
                </c:pt>
                <c:pt idx="127">
                  <c:v>1967</c:v>
                </c:pt>
                <c:pt idx="128">
                  <c:v>1968</c:v>
                </c:pt>
                <c:pt idx="129">
                  <c:v>1969</c:v>
                </c:pt>
                <c:pt idx="130">
                  <c:v>1970</c:v>
                </c:pt>
                <c:pt idx="131">
                  <c:v>1971</c:v>
                </c:pt>
                <c:pt idx="132">
                  <c:v>1972</c:v>
                </c:pt>
                <c:pt idx="133">
                  <c:v>1973</c:v>
                </c:pt>
                <c:pt idx="134">
                  <c:v>1974</c:v>
                </c:pt>
                <c:pt idx="135">
                  <c:v>1975</c:v>
                </c:pt>
                <c:pt idx="136">
                  <c:v>1976</c:v>
                </c:pt>
                <c:pt idx="137">
                  <c:v>1977</c:v>
                </c:pt>
                <c:pt idx="138">
                  <c:v>1978</c:v>
                </c:pt>
                <c:pt idx="139">
                  <c:v>1979</c:v>
                </c:pt>
                <c:pt idx="140">
                  <c:v>1980</c:v>
                </c:pt>
                <c:pt idx="141">
                  <c:v>1981</c:v>
                </c:pt>
                <c:pt idx="142">
                  <c:v>1982</c:v>
                </c:pt>
                <c:pt idx="143">
                  <c:v>1983</c:v>
                </c:pt>
                <c:pt idx="144">
                  <c:v>1984</c:v>
                </c:pt>
                <c:pt idx="145">
                  <c:v>1985</c:v>
                </c:pt>
                <c:pt idx="146">
                  <c:v>1986</c:v>
                </c:pt>
                <c:pt idx="147">
                  <c:v>1987</c:v>
                </c:pt>
                <c:pt idx="148">
                  <c:v>1988</c:v>
                </c:pt>
                <c:pt idx="149">
                  <c:v>1989</c:v>
                </c:pt>
                <c:pt idx="150">
                  <c:v>1990</c:v>
                </c:pt>
                <c:pt idx="151">
                  <c:v>1991</c:v>
                </c:pt>
                <c:pt idx="152">
                  <c:v>1992</c:v>
                </c:pt>
                <c:pt idx="153">
                  <c:v>1993</c:v>
                </c:pt>
                <c:pt idx="154">
                  <c:v>1994</c:v>
                </c:pt>
                <c:pt idx="155">
                  <c:v>1995</c:v>
                </c:pt>
                <c:pt idx="156">
                  <c:v>1996</c:v>
                </c:pt>
                <c:pt idx="157">
                  <c:v>1997</c:v>
                </c:pt>
                <c:pt idx="158">
                  <c:v>1998</c:v>
                </c:pt>
                <c:pt idx="159">
                  <c:v>1999</c:v>
                </c:pt>
                <c:pt idx="160">
                  <c:v>2000</c:v>
                </c:pt>
                <c:pt idx="161">
                  <c:v>2001</c:v>
                </c:pt>
                <c:pt idx="162">
                  <c:v>2002</c:v>
                </c:pt>
                <c:pt idx="163">
                  <c:v>2003</c:v>
                </c:pt>
                <c:pt idx="164">
                  <c:v>2004</c:v>
                </c:pt>
                <c:pt idx="165">
                  <c:v>2005</c:v>
                </c:pt>
                <c:pt idx="166">
                  <c:v>2006</c:v>
                </c:pt>
                <c:pt idx="167">
                  <c:v>2007</c:v>
                </c:pt>
                <c:pt idx="168">
                  <c:v>2008</c:v>
                </c:pt>
                <c:pt idx="169">
                  <c:v>2009</c:v>
                </c:pt>
                <c:pt idx="170">
                  <c:v>2010</c:v>
                </c:pt>
                <c:pt idx="171">
                  <c:v>2011</c:v>
                </c:pt>
                <c:pt idx="172">
                  <c:v>2012</c:v>
                </c:pt>
                <c:pt idx="173">
                  <c:v>2013</c:v>
                </c:pt>
                <c:pt idx="174">
                  <c:v>2014</c:v>
                </c:pt>
                <c:pt idx="175">
                  <c:v>2015</c:v>
                </c:pt>
                <c:pt idx="176">
                  <c:v>2016</c:v>
                </c:pt>
                <c:pt idx="177">
                  <c:v>2017</c:v>
                </c:pt>
                <c:pt idx="178">
                  <c:v>2018</c:v>
                </c:pt>
                <c:pt idx="179">
                  <c:v>2019</c:v>
                </c:pt>
                <c:pt idx="180">
                  <c:v>2020</c:v>
                </c:pt>
                <c:pt idx="181">
                  <c:v>2021</c:v>
                </c:pt>
                <c:pt idx="182">
                  <c:v>2022</c:v>
                </c:pt>
                <c:pt idx="183">
                  <c:v>2023</c:v>
                </c:pt>
                <c:pt idx="184">
                  <c:v>2024</c:v>
                </c:pt>
              </c:numCache>
            </c:numRef>
          </c:cat>
          <c:val>
            <c:numRef>
              <c:f>'data-F16'!$D$3:$D$187</c:f>
              <c:numCache>
                <c:formatCode>General</c:formatCode>
                <c:ptCount val="185"/>
                <c:pt idx="154" formatCode="0.0%">
                  <c:v>1.04662571625906</c:v>
                </c:pt>
                <c:pt idx="159" formatCode="0.0%">
                  <c:v>1.06550628777065</c:v>
                </c:pt>
                <c:pt idx="164" formatCode="0.0%">
                  <c:v>1.0578661296024501</c:v>
                </c:pt>
                <c:pt idx="169" formatCode="0.0%">
                  <c:v>1.08264510090855</c:v>
                </c:pt>
                <c:pt idx="174" formatCode="0.0%">
                  <c:v>1.14473276249435</c:v>
                </c:pt>
                <c:pt idx="179" formatCode="0.0%">
                  <c:v>1.1652398979251</c:v>
                </c:pt>
                <c:pt idx="184" formatCode="0.0%">
                  <c:v>1.40374742063063</c:v>
                </c:pt>
              </c:numCache>
            </c:numRef>
          </c:val>
          <c:smooth val="1"/>
          <c:extLst>
            <c:ext xmlns:c16="http://schemas.microsoft.com/office/drawing/2014/chart" uri="{C3380CC4-5D6E-409C-BE32-E72D297353CC}">
              <c16:uniqueId val="{00000002-2C52-1048-BBF3-53618C6E5F4E}"/>
            </c:ext>
          </c:extLst>
        </c:ser>
        <c:ser>
          <c:idx val="3"/>
          <c:order val="1"/>
          <c:tx>
            <c:strRef>
              <c:f>'data-F16'!$C$2</c:f>
              <c:strCache>
                <c:ptCount val="1"/>
                <c:pt idx="0">
                  <c:v>French legislative elections 1848-2022</c:v>
                </c:pt>
              </c:strCache>
            </c:strRef>
          </c:tx>
          <c:spPr>
            <a:ln w="31750">
              <a:solidFill>
                <a:srgbClr val="2F9E2D"/>
              </a:solidFill>
            </a:ln>
          </c:spPr>
          <c:marker>
            <c:symbol val="square"/>
            <c:size val="7"/>
            <c:spPr>
              <a:solidFill>
                <a:srgbClr val="2F9E2D"/>
              </a:solidFill>
              <a:ln>
                <a:noFill/>
              </a:ln>
            </c:spPr>
          </c:marker>
          <c:dPt>
            <c:idx val="118"/>
            <c:bubble3D val="0"/>
            <c:extLst>
              <c:ext xmlns:c16="http://schemas.microsoft.com/office/drawing/2014/chart" uri="{C3380CC4-5D6E-409C-BE32-E72D297353CC}">
                <c16:uniqueId val="{00000003-2C52-1048-BBF3-53618C6E5F4E}"/>
              </c:ext>
            </c:extLst>
          </c:dPt>
          <c:cat>
            <c:numRef>
              <c:f>'data-F16'!$A$3:$A$187</c:f>
              <c:numCache>
                <c:formatCode>General</c:formatCode>
                <c:ptCount val="185"/>
                <c:pt idx="0">
                  <c:v>1840</c:v>
                </c:pt>
                <c:pt idx="1">
                  <c:v>1841</c:v>
                </c:pt>
                <c:pt idx="2">
                  <c:v>1842</c:v>
                </c:pt>
                <c:pt idx="3">
                  <c:v>1843</c:v>
                </c:pt>
                <c:pt idx="4">
                  <c:v>1844</c:v>
                </c:pt>
                <c:pt idx="5">
                  <c:v>1845</c:v>
                </c:pt>
                <c:pt idx="6">
                  <c:v>1846</c:v>
                </c:pt>
                <c:pt idx="7">
                  <c:v>1847</c:v>
                </c:pt>
                <c:pt idx="8">
                  <c:v>1848</c:v>
                </c:pt>
                <c:pt idx="9">
                  <c:v>1849</c:v>
                </c:pt>
                <c:pt idx="10">
                  <c:v>1850</c:v>
                </c:pt>
                <c:pt idx="11">
                  <c:v>1851</c:v>
                </c:pt>
                <c:pt idx="12">
                  <c:v>1852</c:v>
                </c:pt>
                <c:pt idx="13">
                  <c:v>1853</c:v>
                </c:pt>
                <c:pt idx="14">
                  <c:v>1854</c:v>
                </c:pt>
                <c:pt idx="15">
                  <c:v>1855</c:v>
                </c:pt>
                <c:pt idx="16">
                  <c:v>1856</c:v>
                </c:pt>
                <c:pt idx="17">
                  <c:v>1857</c:v>
                </c:pt>
                <c:pt idx="18">
                  <c:v>1858</c:v>
                </c:pt>
                <c:pt idx="19">
                  <c:v>1859</c:v>
                </c:pt>
                <c:pt idx="20">
                  <c:v>1860</c:v>
                </c:pt>
                <c:pt idx="21">
                  <c:v>1861</c:v>
                </c:pt>
                <c:pt idx="22">
                  <c:v>1862</c:v>
                </c:pt>
                <c:pt idx="23">
                  <c:v>1863</c:v>
                </c:pt>
                <c:pt idx="24">
                  <c:v>1864</c:v>
                </c:pt>
                <c:pt idx="25">
                  <c:v>1865</c:v>
                </c:pt>
                <c:pt idx="26">
                  <c:v>1866</c:v>
                </c:pt>
                <c:pt idx="27">
                  <c:v>1867</c:v>
                </c:pt>
                <c:pt idx="28">
                  <c:v>1868</c:v>
                </c:pt>
                <c:pt idx="29">
                  <c:v>1869</c:v>
                </c:pt>
                <c:pt idx="30">
                  <c:v>1870</c:v>
                </c:pt>
                <c:pt idx="31">
                  <c:v>1871</c:v>
                </c:pt>
                <c:pt idx="32">
                  <c:v>1872</c:v>
                </c:pt>
                <c:pt idx="33">
                  <c:v>1873</c:v>
                </c:pt>
                <c:pt idx="34">
                  <c:v>1874</c:v>
                </c:pt>
                <c:pt idx="35">
                  <c:v>1875</c:v>
                </c:pt>
                <c:pt idx="36">
                  <c:v>1876</c:v>
                </c:pt>
                <c:pt idx="37">
                  <c:v>1877</c:v>
                </c:pt>
                <c:pt idx="38">
                  <c:v>1878</c:v>
                </c:pt>
                <c:pt idx="39">
                  <c:v>1879</c:v>
                </c:pt>
                <c:pt idx="40">
                  <c:v>1880</c:v>
                </c:pt>
                <c:pt idx="41">
                  <c:v>1881</c:v>
                </c:pt>
                <c:pt idx="42">
                  <c:v>1882</c:v>
                </c:pt>
                <c:pt idx="43">
                  <c:v>1883</c:v>
                </c:pt>
                <c:pt idx="44">
                  <c:v>1884</c:v>
                </c:pt>
                <c:pt idx="45">
                  <c:v>1885</c:v>
                </c:pt>
                <c:pt idx="46">
                  <c:v>1886</c:v>
                </c:pt>
                <c:pt idx="47">
                  <c:v>1887</c:v>
                </c:pt>
                <c:pt idx="48">
                  <c:v>1888</c:v>
                </c:pt>
                <c:pt idx="49">
                  <c:v>1889</c:v>
                </c:pt>
                <c:pt idx="50">
                  <c:v>1890</c:v>
                </c:pt>
                <c:pt idx="51">
                  <c:v>1891</c:v>
                </c:pt>
                <c:pt idx="52">
                  <c:v>1892</c:v>
                </c:pt>
                <c:pt idx="53">
                  <c:v>1893</c:v>
                </c:pt>
                <c:pt idx="54">
                  <c:v>1894</c:v>
                </c:pt>
                <c:pt idx="55">
                  <c:v>1895</c:v>
                </c:pt>
                <c:pt idx="56">
                  <c:v>1896</c:v>
                </c:pt>
                <c:pt idx="57">
                  <c:v>1897</c:v>
                </c:pt>
                <c:pt idx="58">
                  <c:v>1898</c:v>
                </c:pt>
                <c:pt idx="59">
                  <c:v>1899</c:v>
                </c:pt>
                <c:pt idx="60">
                  <c:v>1900</c:v>
                </c:pt>
                <c:pt idx="61">
                  <c:v>1901</c:v>
                </c:pt>
                <c:pt idx="62">
                  <c:v>1902</c:v>
                </c:pt>
                <c:pt idx="63">
                  <c:v>1903</c:v>
                </c:pt>
                <c:pt idx="64">
                  <c:v>1904</c:v>
                </c:pt>
                <c:pt idx="65">
                  <c:v>1905</c:v>
                </c:pt>
                <c:pt idx="66">
                  <c:v>1906</c:v>
                </c:pt>
                <c:pt idx="67">
                  <c:v>1907</c:v>
                </c:pt>
                <c:pt idx="68">
                  <c:v>1908</c:v>
                </c:pt>
                <c:pt idx="69">
                  <c:v>1909</c:v>
                </c:pt>
                <c:pt idx="70">
                  <c:v>1910</c:v>
                </c:pt>
                <c:pt idx="71">
                  <c:v>1911</c:v>
                </c:pt>
                <c:pt idx="72">
                  <c:v>1912</c:v>
                </c:pt>
                <c:pt idx="73">
                  <c:v>1913</c:v>
                </c:pt>
                <c:pt idx="74">
                  <c:v>1914</c:v>
                </c:pt>
                <c:pt idx="75">
                  <c:v>1915</c:v>
                </c:pt>
                <c:pt idx="76">
                  <c:v>1916</c:v>
                </c:pt>
                <c:pt idx="77">
                  <c:v>1917</c:v>
                </c:pt>
                <c:pt idx="78">
                  <c:v>1918</c:v>
                </c:pt>
                <c:pt idx="79">
                  <c:v>1919</c:v>
                </c:pt>
                <c:pt idx="80">
                  <c:v>1920</c:v>
                </c:pt>
                <c:pt idx="81">
                  <c:v>1921</c:v>
                </c:pt>
                <c:pt idx="82">
                  <c:v>1922</c:v>
                </c:pt>
                <c:pt idx="83">
                  <c:v>1923</c:v>
                </c:pt>
                <c:pt idx="84">
                  <c:v>1924</c:v>
                </c:pt>
                <c:pt idx="85">
                  <c:v>1925</c:v>
                </c:pt>
                <c:pt idx="86">
                  <c:v>1926</c:v>
                </c:pt>
                <c:pt idx="87">
                  <c:v>1927</c:v>
                </c:pt>
                <c:pt idx="88">
                  <c:v>1928</c:v>
                </c:pt>
                <c:pt idx="89">
                  <c:v>1929</c:v>
                </c:pt>
                <c:pt idx="90">
                  <c:v>1930</c:v>
                </c:pt>
                <c:pt idx="91">
                  <c:v>1931</c:v>
                </c:pt>
                <c:pt idx="92">
                  <c:v>1932</c:v>
                </c:pt>
                <c:pt idx="93">
                  <c:v>1933</c:v>
                </c:pt>
                <c:pt idx="94">
                  <c:v>1934</c:v>
                </c:pt>
                <c:pt idx="95">
                  <c:v>1935</c:v>
                </c:pt>
                <c:pt idx="96">
                  <c:v>1936</c:v>
                </c:pt>
                <c:pt idx="97">
                  <c:v>1937</c:v>
                </c:pt>
                <c:pt idx="98">
                  <c:v>1938</c:v>
                </c:pt>
                <c:pt idx="99">
                  <c:v>1939</c:v>
                </c:pt>
                <c:pt idx="100">
                  <c:v>1940</c:v>
                </c:pt>
                <c:pt idx="101">
                  <c:v>1941</c:v>
                </c:pt>
                <c:pt idx="102">
                  <c:v>1942</c:v>
                </c:pt>
                <c:pt idx="103">
                  <c:v>1943</c:v>
                </c:pt>
                <c:pt idx="104">
                  <c:v>1944</c:v>
                </c:pt>
                <c:pt idx="105">
                  <c:v>1945</c:v>
                </c:pt>
                <c:pt idx="106">
                  <c:v>1946</c:v>
                </c:pt>
                <c:pt idx="107">
                  <c:v>1947</c:v>
                </c:pt>
                <c:pt idx="108">
                  <c:v>1948</c:v>
                </c:pt>
                <c:pt idx="109">
                  <c:v>1949</c:v>
                </c:pt>
                <c:pt idx="110">
                  <c:v>1950</c:v>
                </c:pt>
                <c:pt idx="111">
                  <c:v>1951</c:v>
                </c:pt>
                <c:pt idx="112">
                  <c:v>1952</c:v>
                </c:pt>
                <c:pt idx="113">
                  <c:v>1953</c:v>
                </c:pt>
                <c:pt idx="114">
                  <c:v>1954</c:v>
                </c:pt>
                <c:pt idx="115">
                  <c:v>1955</c:v>
                </c:pt>
                <c:pt idx="116">
                  <c:v>1956</c:v>
                </c:pt>
                <c:pt idx="117">
                  <c:v>1957</c:v>
                </c:pt>
                <c:pt idx="118">
                  <c:v>1958</c:v>
                </c:pt>
                <c:pt idx="119">
                  <c:v>1959</c:v>
                </c:pt>
                <c:pt idx="120">
                  <c:v>1960</c:v>
                </c:pt>
                <c:pt idx="121">
                  <c:v>1961</c:v>
                </c:pt>
                <c:pt idx="122">
                  <c:v>1962</c:v>
                </c:pt>
                <c:pt idx="123">
                  <c:v>1963</c:v>
                </c:pt>
                <c:pt idx="124">
                  <c:v>1964</c:v>
                </c:pt>
                <c:pt idx="125">
                  <c:v>1965</c:v>
                </c:pt>
                <c:pt idx="126">
                  <c:v>1966</c:v>
                </c:pt>
                <c:pt idx="127">
                  <c:v>1967</c:v>
                </c:pt>
                <c:pt idx="128">
                  <c:v>1968</c:v>
                </c:pt>
                <c:pt idx="129">
                  <c:v>1969</c:v>
                </c:pt>
                <c:pt idx="130">
                  <c:v>1970</c:v>
                </c:pt>
                <c:pt idx="131">
                  <c:v>1971</c:v>
                </c:pt>
                <c:pt idx="132">
                  <c:v>1972</c:v>
                </c:pt>
                <c:pt idx="133">
                  <c:v>1973</c:v>
                </c:pt>
                <c:pt idx="134">
                  <c:v>1974</c:v>
                </c:pt>
                <c:pt idx="135">
                  <c:v>1975</c:v>
                </c:pt>
                <c:pt idx="136">
                  <c:v>1976</c:v>
                </c:pt>
                <c:pt idx="137">
                  <c:v>1977</c:v>
                </c:pt>
                <c:pt idx="138">
                  <c:v>1978</c:v>
                </c:pt>
                <c:pt idx="139">
                  <c:v>1979</c:v>
                </c:pt>
                <c:pt idx="140">
                  <c:v>1980</c:v>
                </c:pt>
                <c:pt idx="141">
                  <c:v>1981</c:v>
                </c:pt>
                <c:pt idx="142">
                  <c:v>1982</c:v>
                </c:pt>
                <c:pt idx="143">
                  <c:v>1983</c:v>
                </c:pt>
                <c:pt idx="144">
                  <c:v>1984</c:v>
                </c:pt>
                <c:pt idx="145">
                  <c:v>1985</c:v>
                </c:pt>
                <c:pt idx="146">
                  <c:v>1986</c:v>
                </c:pt>
                <c:pt idx="147">
                  <c:v>1987</c:v>
                </c:pt>
                <c:pt idx="148">
                  <c:v>1988</c:v>
                </c:pt>
                <c:pt idx="149">
                  <c:v>1989</c:v>
                </c:pt>
                <c:pt idx="150">
                  <c:v>1990</c:v>
                </c:pt>
                <c:pt idx="151">
                  <c:v>1991</c:v>
                </c:pt>
                <c:pt idx="152">
                  <c:v>1992</c:v>
                </c:pt>
                <c:pt idx="153">
                  <c:v>1993</c:v>
                </c:pt>
                <c:pt idx="154">
                  <c:v>1994</c:v>
                </c:pt>
                <c:pt idx="155">
                  <c:v>1995</c:v>
                </c:pt>
                <c:pt idx="156">
                  <c:v>1996</c:v>
                </c:pt>
                <c:pt idx="157">
                  <c:v>1997</c:v>
                </c:pt>
                <c:pt idx="158">
                  <c:v>1998</c:v>
                </c:pt>
                <c:pt idx="159">
                  <c:v>1999</c:v>
                </c:pt>
                <c:pt idx="160">
                  <c:v>2000</c:v>
                </c:pt>
                <c:pt idx="161">
                  <c:v>2001</c:v>
                </c:pt>
                <c:pt idx="162">
                  <c:v>2002</c:v>
                </c:pt>
                <c:pt idx="163">
                  <c:v>2003</c:v>
                </c:pt>
                <c:pt idx="164">
                  <c:v>2004</c:v>
                </c:pt>
                <c:pt idx="165">
                  <c:v>2005</c:v>
                </c:pt>
                <c:pt idx="166">
                  <c:v>2006</c:v>
                </c:pt>
                <c:pt idx="167">
                  <c:v>2007</c:v>
                </c:pt>
                <c:pt idx="168">
                  <c:v>2008</c:v>
                </c:pt>
                <c:pt idx="169">
                  <c:v>2009</c:v>
                </c:pt>
                <c:pt idx="170">
                  <c:v>2010</c:v>
                </c:pt>
                <c:pt idx="171">
                  <c:v>2011</c:v>
                </c:pt>
                <c:pt idx="172">
                  <c:v>2012</c:v>
                </c:pt>
                <c:pt idx="173">
                  <c:v>2013</c:v>
                </c:pt>
                <c:pt idx="174">
                  <c:v>2014</c:v>
                </c:pt>
                <c:pt idx="175">
                  <c:v>2015</c:v>
                </c:pt>
                <c:pt idx="176">
                  <c:v>2016</c:v>
                </c:pt>
                <c:pt idx="177">
                  <c:v>2017</c:v>
                </c:pt>
                <c:pt idx="178">
                  <c:v>2018</c:v>
                </c:pt>
                <c:pt idx="179">
                  <c:v>2019</c:v>
                </c:pt>
                <c:pt idx="180">
                  <c:v>2020</c:v>
                </c:pt>
                <c:pt idx="181">
                  <c:v>2021</c:v>
                </c:pt>
                <c:pt idx="182">
                  <c:v>2022</c:v>
                </c:pt>
                <c:pt idx="183">
                  <c:v>2023</c:v>
                </c:pt>
                <c:pt idx="184">
                  <c:v>2024</c:v>
                </c:pt>
              </c:numCache>
            </c:numRef>
          </c:cat>
          <c:val>
            <c:numRef>
              <c:f>'data-F16'!$C$3:$C$187</c:f>
              <c:numCache>
                <c:formatCode>General</c:formatCode>
                <c:ptCount val="185"/>
                <c:pt idx="8" formatCode="0.0%">
                  <c:v>1.3164175975166801</c:v>
                </c:pt>
                <c:pt idx="9" formatCode="0.0%">
                  <c:v>1.30515154891172</c:v>
                </c:pt>
                <c:pt idx="30" formatCode="0.0%">
                  <c:v>1.44279240839158</c:v>
                </c:pt>
                <c:pt idx="31" formatCode="0.0%">
                  <c:v>1.49085197454662</c:v>
                </c:pt>
                <c:pt idx="35" formatCode="0.0%">
                  <c:v>1.54183410619984</c:v>
                </c:pt>
                <c:pt idx="40" formatCode="0.0%">
                  <c:v>1.5133415436162101</c:v>
                </c:pt>
                <c:pt idx="44" formatCode="0.0%">
                  <c:v>1.55108758076408</c:v>
                </c:pt>
                <c:pt idx="48" formatCode="0.0%">
                  <c:v>1.2767896527321401</c:v>
                </c:pt>
                <c:pt idx="52" formatCode="0.0%">
                  <c:v>1.31102532274357</c:v>
                </c:pt>
                <c:pt idx="56" formatCode="0.0%">
                  <c:v>1.3408021015695999</c:v>
                </c:pt>
                <c:pt idx="60" formatCode="0.0%">
                  <c:v>1.26919248293228</c:v>
                </c:pt>
                <c:pt idx="64" formatCode="0.0%">
                  <c:v>1.2045702037708701</c:v>
                </c:pt>
                <c:pt idx="68" formatCode="0.0%">
                  <c:v>1.1884675154094799</c:v>
                </c:pt>
                <c:pt idx="72" formatCode="0.0%">
                  <c:v>1.17226373481059</c:v>
                </c:pt>
                <c:pt idx="77" formatCode="0.0%">
                  <c:v>1.2391275674632301</c:v>
                </c:pt>
                <c:pt idx="81" formatCode="0.0%">
                  <c:v>1.44662018449526</c:v>
                </c:pt>
                <c:pt idx="85" formatCode="0.0%">
                  <c:v>1.645548422017</c:v>
                </c:pt>
                <c:pt idx="89" formatCode="0.0%">
                  <c:v>1.5969842078287</c:v>
                </c:pt>
                <c:pt idx="93" formatCode="0.0%">
                  <c:v>1.5318636571279201</c:v>
                </c:pt>
                <c:pt idx="118" formatCode="0.0%">
                  <c:v>1.2348097425345601</c:v>
                </c:pt>
                <c:pt idx="119" formatCode="0.0%">
                  <c:v>1.19542547897291</c:v>
                </c:pt>
                <c:pt idx="120" formatCode="0.0%">
                  <c:v>1.15988684241552</c:v>
                </c:pt>
                <c:pt idx="124" formatCode="0.0%">
                  <c:v>1.2116463542098299</c:v>
                </c:pt>
                <c:pt idx="128" formatCode="0.0%">
                  <c:v>1.2388727373691499</c:v>
                </c:pt>
                <c:pt idx="130" formatCode="0.0%">
                  <c:v>1.1336513708467499</c:v>
                </c:pt>
                <c:pt idx="134" formatCode="0.0%">
                  <c:v>1.1408397964952799</c:v>
                </c:pt>
                <c:pt idx="138" formatCode="0.0%">
                  <c:v>1.1608124388779799</c:v>
                </c:pt>
                <c:pt idx="139" formatCode="0.0%">
                  <c:v>1.14572991894291</c:v>
                </c:pt>
                <c:pt idx="143" formatCode="0.0%">
                  <c:v>1.15728927223711</c:v>
                </c:pt>
                <c:pt idx="147" formatCode="0.0%">
                  <c:v>1.1000452982744</c:v>
                </c:pt>
                <c:pt idx="149" formatCode="0.0%">
                  <c:v>1.09343756909476</c:v>
                </c:pt>
                <c:pt idx="153" formatCode="0.0%">
                  <c:v>1.0276906738249101</c:v>
                </c:pt>
                <c:pt idx="155" formatCode="0.0%">
                  <c:v>1.0286515059376899</c:v>
                </c:pt>
                <c:pt idx="159" formatCode="0.0%">
                  <c:v>1.08447033385745</c:v>
                </c:pt>
                <c:pt idx="163" formatCode="0.0%">
                  <c:v>1.05422812419165</c:v>
                </c:pt>
                <c:pt idx="167" formatCode="0.0%">
                  <c:v>1.0697942243787999</c:v>
                </c:pt>
                <c:pt idx="171" formatCode="0.0%">
                  <c:v>1.0523828643662201</c:v>
                </c:pt>
                <c:pt idx="175" formatCode="0.0%">
                  <c:v>1.0842691289828399</c:v>
                </c:pt>
                <c:pt idx="179" formatCode="0.0%">
                  <c:v>1.12617495082283</c:v>
                </c:pt>
                <c:pt idx="183" formatCode="0.0%">
                  <c:v>1.27211384891233</c:v>
                </c:pt>
              </c:numCache>
            </c:numRef>
          </c:val>
          <c:smooth val="1"/>
          <c:extLst>
            <c:ext xmlns:c16="http://schemas.microsoft.com/office/drawing/2014/chart" uri="{C3380CC4-5D6E-409C-BE32-E72D297353CC}">
              <c16:uniqueId val="{00000004-2C52-1048-BBF3-53618C6E5F4E}"/>
            </c:ext>
          </c:extLst>
        </c:ser>
        <c:ser>
          <c:idx val="4"/>
          <c:order val="2"/>
          <c:tx>
            <c:v>100%Axis</c:v>
          </c:tx>
          <c:spPr>
            <a:ln w="19050">
              <a:solidFill>
                <a:sysClr val="windowText" lastClr="000000"/>
              </a:solidFill>
              <a:prstDash val="sysDot"/>
            </a:ln>
          </c:spPr>
          <c:marker>
            <c:symbol val="none"/>
          </c:marker>
          <c:cat>
            <c:numRef>
              <c:f>'data-F16'!$A$3:$A$187</c:f>
              <c:numCache>
                <c:formatCode>General</c:formatCode>
                <c:ptCount val="185"/>
                <c:pt idx="0">
                  <c:v>1840</c:v>
                </c:pt>
                <c:pt idx="1">
                  <c:v>1841</c:v>
                </c:pt>
                <c:pt idx="2">
                  <c:v>1842</c:v>
                </c:pt>
                <c:pt idx="3">
                  <c:v>1843</c:v>
                </c:pt>
                <c:pt idx="4">
                  <c:v>1844</c:v>
                </c:pt>
                <c:pt idx="5">
                  <c:v>1845</c:v>
                </c:pt>
                <c:pt idx="6">
                  <c:v>1846</c:v>
                </c:pt>
                <c:pt idx="7">
                  <c:v>1847</c:v>
                </c:pt>
                <c:pt idx="8">
                  <c:v>1848</c:v>
                </c:pt>
                <c:pt idx="9">
                  <c:v>1849</c:v>
                </c:pt>
                <c:pt idx="10">
                  <c:v>1850</c:v>
                </c:pt>
                <c:pt idx="11">
                  <c:v>1851</c:v>
                </c:pt>
                <c:pt idx="12">
                  <c:v>1852</c:v>
                </c:pt>
                <c:pt idx="13">
                  <c:v>1853</c:v>
                </c:pt>
                <c:pt idx="14">
                  <c:v>1854</c:v>
                </c:pt>
                <c:pt idx="15">
                  <c:v>1855</c:v>
                </c:pt>
                <c:pt idx="16">
                  <c:v>1856</c:v>
                </c:pt>
                <c:pt idx="17">
                  <c:v>1857</c:v>
                </c:pt>
                <c:pt idx="18">
                  <c:v>1858</c:v>
                </c:pt>
                <c:pt idx="19">
                  <c:v>1859</c:v>
                </c:pt>
                <c:pt idx="20">
                  <c:v>1860</c:v>
                </c:pt>
                <c:pt idx="21">
                  <c:v>1861</c:v>
                </c:pt>
                <c:pt idx="22">
                  <c:v>1862</c:v>
                </c:pt>
                <c:pt idx="23">
                  <c:v>1863</c:v>
                </c:pt>
                <c:pt idx="24">
                  <c:v>1864</c:v>
                </c:pt>
                <c:pt idx="25">
                  <c:v>1865</c:v>
                </c:pt>
                <c:pt idx="26">
                  <c:v>1866</c:v>
                </c:pt>
                <c:pt idx="27">
                  <c:v>1867</c:v>
                </c:pt>
                <c:pt idx="28">
                  <c:v>1868</c:v>
                </c:pt>
                <c:pt idx="29">
                  <c:v>1869</c:v>
                </c:pt>
                <c:pt idx="30">
                  <c:v>1870</c:v>
                </c:pt>
                <c:pt idx="31">
                  <c:v>1871</c:v>
                </c:pt>
                <c:pt idx="32">
                  <c:v>1872</c:v>
                </c:pt>
                <c:pt idx="33">
                  <c:v>1873</c:v>
                </c:pt>
                <c:pt idx="34">
                  <c:v>1874</c:v>
                </c:pt>
                <c:pt idx="35">
                  <c:v>1875</c:v>
                </c:pt>
                <c:pt idx="36">
                  <c:v>1876</c:v>
                </c:pt>
                <c:pt idx="37">
                  <c:v>1877</c:v>
                </c:pt>
                <c:pt idx="38">
                  <c:v>1878</c:v>
                </c:pt>
                <c:pt idx="39">
                  <c:v>1879</c:v>
                </c:pt>
                <c:pt idx="40">
                  <c:v>1880</c:v>
                </c:pt>
                <c:pt idx="41">
                  <c:v>1881</c:v>
                </c:pt>
                <c:pt idx="42">
                  <c:v>1882</c:v>
                </c:pt>
                <c:pt idx="43">
                  <c:v>1883</c:v>
                </c:pt>
                <c:pt idx="44">
                  <c:v>1884</c:v>
                </c:pt>
                <c:pt idx="45">
                  <c:v>1885</c:v>
                </c:pt>
                <c:pt idx="46">
                  <c:v>1886</c:v>
                </c:pt>
                <c:pt idx="47">
                  <c:v>1887</c:v>
                </c:pt>
                <c:pt idx="48">
                  <c:v>1888</c:v>
                </c:pt>
                <c:pt idx="49">
                  <c:v>1889</c:v>
                </c:pt>
                <c:pt idx="50">
                  <c:v>1890</c:v>
                </c:pt>
                <c:pt idx="51">
                  <c:v>1891</c:v>
                </c:pt>
                <c:pt idx="52">
                  <c:v>1892</c:v>
                </c:pt>
                <c:pt idx="53">
                  <c:v>1893</c:v>
                </c:pt>
                <c:pt idx="54">
                  <c:v>1894</c:v>
                </c:pt>
                <c:pt idx="55">
                  <c:v>1895</c:v>
                </c:pt>
                <c:pt idx="56">
                  <c:v>1896</c:v>
                </c:pt>
                <c:pt idx="57">
                  <c:v>1897</c:v>
                </c:pt>
                <c:pt idx="58">
                  <c:v>1898</c:v>
                </c:pt>
                <c:pt idx="59">
                  <c:v>1899</c:v>
                </c:pt>
                <c:pt idx="60">
                  <c:v>1900</c:v>
                </c:pt>
                <c:pt idx="61">
                  <c:v>1901</c:v>
                </c:pt>
                <c:pt idx="62">
                  <c:v>1902</c:v>
                </c:pt>
                <c:pt idx="63">
                  <c:v>1903</c:v>
                </c:pt>
                <c:pt idx="64">
                  <c:v>1904</c:v>
                </c:pt>
                <c:pt idx="65">
                  <c:v>1905</c:v>
                </c:pt>
                <c:pt idx="66">
                  <c:v>1906</c:v>
                </c:pt>
                <c:pt idx="67">
                  <c:v>1907</c:v>
                </c:pt>
                <c:pt idx="68">
                  <c:v>1908</c:v>
                </c:pt>
                <c:pt idx="69">
                  <c:v>1909</c:v>
                </c:pt>
                <c:pt idx="70">
                  <c:v>1910</c:v>
                </c:pt>
                <c:pt idx="71">
                  <c:v>1911</c:v>
                </c:pt>
                <c:pt idx="72">
                  <c:v>1912</c:v>
                </c:pt>
                <c:pt idx="73">
                  <c:v>1913</c:v>
                </c:pt>
                <c:pt idx="74">
                  <c:v>1914</c:v>
                </c:pt>
                <c:pt idx="75">
                  <c:v>1915</c:v>
                </c:pt>
                <c:pt idx="76">
                  <c:v>1916</c:v>
                </c:pt>
                <c:pt idx="77">
                  <c:v>1917</c:v>
                </c:pt>
                <c:pt idx="78">
                  <c:v>1918</c:v>
                </c:pt>
                <c:pt idx="79">
                  <c:v>1919</c:v>
                </c:pt>
                <c:pt idx="80">
                  <c:v>1920</c:v>
                </c:pt>
                <c:pt idx="81">
                  <c:v>1921</c:v>
                </c:pt>
                <c:pt idx="82">
                  <c:v>1922</c:v>
                </c:pt>
                <c:pt idx="83">
                  <c:v>1923</c:v>
                </c:pt>
                <c:pt idx="84">
                  <c:v>1924</c:v>
                </c:pt>
                <c:pt idx="85">
                  <c:v>1925</c:v>
                </c:pt>
                <c:pt idx="86">
                  <c:v>1926</c:v>
                </c:pt>
                <c:pt idx="87">
                  <c:v>1927</c:v>
                </c:pt>
                <c:pt idx="88">
                  <c:v>1928</c:v>
                </c:pt>
                <c:pt idx="89">
                  <c:v>1929</c:v>
                </c:pt>
                <c:pt idx="90">
                  <c:v>1930</c:v>
                </c:pt>
                <c:pt idx="91">
                  <c:v>1931</c:v>
                </c:pt>
                <c:pt idx="92">
                  <c:v>1932</c:v>
                </c:pt>
                <c:pt idx="93">
                  <c:v>1933</c:v>
                </c:pt>
                <c:pt idx="94">
                  <c:v>1934</c:v>
                </c:pt>
                <c:pt idx="95">
                  <c:v>1935</c:v>
                </c:pt>
                <c:pt idx="96">
                  <c:v>1936</c:v>
                </c:pt>
                <c:pt idx="97">
                  <c:v>1937</c:v>
                </c:pt>
                <c:pt idx="98">
                  <c:v>1938</c:v>
                </c:pt>
                <c:pt idx="99">
                  <c:v>1939</c:v>
                </c:pt>
                <c:pt idx="100">
                  <c:v>1940</c:v>
                </c:pt>
                <c:pt idx="101">
                  <c:v>1941</c:v>
                </c:pt>
                <c:pt idx="102">
                  <c:v>1942</c:v>
                </c:pt>
                <c:pt idx="103">
                  <c:v>1943</c:v>
                </c:pt>
                <c:pt idx="104">
                  <c:v>1944</c:v>
                </c:pt>
                <c:pt idx="105">
                  <c:v>1945</c:v>
                </c:pt>
                <c:pt idx="106">
                  <c:v>1946</c:v>
                </c:pt>
                <c:pt idx="107">
                  <c:v>1947</c:v>
                </c:pt>
                <c:pt idx="108">
                  <c:v>1948</c:v>
                </c:pt>
                <c:pt idx="109">
                  <c:v>1949</c:v>
                </c:pt>
                <c:pt idx="110">
                  <c:v>1950</c:v>
                </c:pt>
                <c:pt idx="111">
                  <c:v>1951</c:v>
                </c:pt>
                <c:pt idx="112">
                  <c:v>1952</c:v>
                </c:pt>
                <c:pt idx="113">
                  <c:v>1953</c:v>
                </c:pt>
                <c:pt idx="114">
                  <c:v>1954</c:v>
                </c:pt>
                <c:pt idx="115">
                  <c:v>1955</c:v>
                </c:pt>
                <c:pt idx="116">
                  <c:v>1956</c:v>
                </c:pt>
                <c:pt idx="117">
                  <c:v>1957</c:v>
                </c:pt>
                <c:pt idx="118">
                  <c:v>1958</c:v>
                </c:pt>
                <c:pt idx="119">
                  <c:v>1959</c:v>
                </c:pt>
                <c:pt idx="120">
                  <c:v>1960</c:v>
                </c:pt>
                <c:pt idx="121">
                  <c:v>1961</c:v>
                </c:pt>
                <c:pt idx="122">
                  <c:v>1962</c:v>
                </c:pt>
                <c:pt idx="123">
                  <c:v>1963</c:v>
                </c:pt>
                <c:pt idx="124">
                  <c:v>1964</c:v>
                </c:pt>
                <c:pt idx="125">
                  <c:v>1965</c:v>
                </c:pt>
                <c:pt idx="126">
                  <c:v>1966</c:v>
                </c:pt>
                <c:pt idx="127">
                  <c:v>1967</c:v>
                </c:pt>
                <c:pt idx="128">
                  <c:v>1968</c:v>
                </c:pt>
                <c:pt idx="129">
                  <c:v>1969</c:v>
                </c:pt>
                <c:pt idx="130">
                  <c:v>1970</c:v>
                </c:pt>
                <c:pt idx="131">
                  <c:v>1971</c:v>
                </c:pt>
                <c:pt idx="132">
                  <c:v>1972</c:v>
                </c:pt>
                <c:pt idx="133">
                  <c:v>1973</c:v>
                </c:pt>
                <c:pt idx="134">
                  <c:v>1974</c:v>
                </c:pt>
                <c:pt idx="135">
                  <c:v>1975</c:v>
                </c:pt>
                <c:pt idx="136">
                  <c:v>1976</c:v>
                </c:pt>
                <c:pt idx="137">
                  <c:v>1977</c:v>
                </c:pt>
                <c:pt idx="138">
                  <c:v>1978</c:v>
                </c:pt>
                <c:pt idx="139">
                  <c:v>1979</c:v>
                </c:pt>
                <c:pt idx="140">
                  <c:v>1980</c:v>
                </c:pt>
                <c:pt idx="141">
                  <c:v>1981</c:v>
                </c:pt>
                <c:pt idx="142">
                  <c:v>1982</c:v>
                </c:pt>
                <c:pt idx="143">
                  <c:v>1983</c:v>
                </c:pt>
                <c:pt idx="144">
                  <c:v>1984</c:v>
                </c:pt>
                <c:pt idx="145">
                  <c:v>1985</c:v>
                </c:pt>
                <c:pt idx="146">
                  <c:v>1986</c:v>
                </c:pt>
                <c:pt idx="147">
                  <c:v>1987</c:v>
                </c:pt>
                <c:pt idx="148">
                  <c:v>1988</c:v>
                </c:pt>
                <c:pt idx="149">
                  <c:v>1989</c:v>
                </c:pt>
                <c:pt idx="150">
                  <c:v>1990</c:v>
                </c:pt>
                <c:pt idx="151">
                  <c:v>1991</c:v>
                </c:pt>
                <c:pt idx="152">
                  <c:v>1992</c:v>
                </c:pt>
                <c:pt idx="153">
                  <c:v>1993</c:v>
                </c:pt>
                <c:pt idx="154">
                  <c:v>1994</c:v>
                </c:pt>
                <c:pt idx="155">
                  <c:v>1995</c:v>
                </c:pt>
                <c:pt idx="156">
                  <c:v>1996</c:v>
                </c:pt>
                <c:pt idx="157">
                  <c:v>1997</c:v>
                </c:pt>
                <c:pt idx="158">
                  <c:v>1998</c:v>
                </c:pt>
                <c:pt idx="159">
                  <c:v>1999</c:v>
                </c:pt>
                <c:pt idx="160">
                  <c:v>2000</c:v>
                </c:pt>
                <c:pt idx="161">
                  <c:v>2001</c:v>
                </c:pt>
                <c:pt idx="162">
                  <c:v>2002</c:v>
                </c:pt>
                <c:pt idx="163">
                  <c:v>2003</c:v>
                </c:pt>
                <c:pt idx="164">
                  <c:v>2004</c:v>
                </c:pt>
                <c:pt idx="165">
                  <c:v>2005</c:v>
                </c:pt>
                <c:pt idx="166">
                  <c:v>2006</c:v>
                </c:pt>
                <c:pt idx="167">
                  <c:v>2007</c:v>
                </c:pt>
                <c:pt idx="168">
                  <c:v>2008</c:v>
                </c:pt>
                <c:pt idx="169">
                  <c:v>2009</c:v>
                </c:pt>
                <c:pt idx="170">
                  <c:v>2010</c:v>
                </c:pt>
                <c:pt idx="171">
                  <c:v>2011</c:v>
                </c:pt>
                <c:pt idx="172">
                  <c:v>2012</c:v>
                </c:pt>
                <c:pt idx="173">
                  <c:v>2013</c:v>
                </c:pt>
                <c:pt idx="174">
                  <c:v>2014</c:v>
                </c:pt>
                <c:pt idx="175">
                  <c:v>2015</c:v>
                </c:pt>
                <c:pt idx="176">
                  <c:v>2016</c:v>
                </c:pt>
                <c:pt idx="177">
                  <c:v>2017</c:v>
                </c:pt>
                <c:pt idx="178">
                  <c:v>2018</c:v>
                </c:pt>
                <c:pt idx="179">
                  <c:v>2019</c:v>
                </c:pt>
                <c:pt idx="180">
                  <c:v>2020</c:v>
                </c:pt>
                <c:pt idx="181">
                  <c:v>2021</c:v>
                </c:pt>
                <c:pt idx="182">
                  <c:v>2022</c:v>
                </c:pt>
                <c:pt idx="183">
                  <c:v>2023</c:v>
                </c:pt>
                <c:pt idx="184">
                  <c:v>2024</c:v>
                </c:pt>
              </c:numCache>
            </c:numRef>
          </c:cat>
          <c:val>
            <c:numRef>
              <c:f>'data-F16'!$B$3:$B$187</c:f>
              <c:numCache>
                <c:formatCode>0.0%</c:formatCode>
                <c:ptCount val="18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numCache>
            </c:numRef>
          </c:val>
          <c:smooth val="0"/>
          <c:extLst>
            <c:ext xmlns:c16="http://schemas.microsoft.com/office/drawing/2014/chart" uri="{C3380CC4-5D6E-409C-BE32-E72D297353CC}">
              <c16:uniqueId val="{00000005-2C52-1048-BBF3-53618C6E5F4E}"/>
            </c:ext>
          </c:extLst>
        </c:ser>
        <c:dLbls>
          <c:showLegendKey val="0"/>
          <c:showVal val="0"/>
          <c:showCatName val="0"/>
          <c:showSerName val="0"/>
          <c:showPercent val="0"/>
          <c:showBubbleSize val="0"/>
        </c:dLbls>
        <c:marker val="1"/>
        <c:smooth val="0"/>
        <c:axId val="634636656"/>
        <c:axId val="634641360"/>
        <c:extLst/>
      </c:lineChart>
      <c:catAx>
        <c:axId val="634636656"/>
        <c:scaling>
          <c:orientation val="minMax"/>
        </c:scaling>
        <c:delete val="0"/>
        <c:axPos val="b"/>
        <c:majorGridlines>
          <c:spPr>
            <a:ln w="9525">
              <a:solidFill>
                <a:sysClr val="window" lastClr="FFFFFF">
                  <a:lumMod val="75000"/>
                </a:sysClr>
              </a:solidFill>
              <a:prstDash val="dash"/>
            </a:ln>
          </c:spPr>
        </c:majorGridlines>
        <c:minorGridlines>
          <c:spPr>
            <a:ln>
              <a:noFill/>
            </a:ln>
          </c:spPr>
        </c:minorGridlines>
        <c:numFmt formatCode="General" sourceLinked="0"/>
        <c:majorTickMark val="out"/>
        <c:minorTickMark val="none"/>
        <c:tickLblPos val="low"/>
        <c:spPr>
          <a:ln w="12700">
            <a:solidFill>
              <a:sysClr val="window" lastClr="FFFFFF">
                <a:lumMod val="65000"/>
              </a:sysClr>
            </a:solidFill>
            <a:prstDash val="solid"/>
          </a:ln>
        </c:spPr>
        <c:txPr>
          <a:bodyPr rot="-2700000" vert="horz"/>
          <a:lstStyle/>
          <a:p>
            <a:pPr>
              <a:defRPr>
                <a:solidFill>
                  <a:schemeClr val="tx1">
                    <a:lumMod val="65000"/>
                    <a:lumOff val="35000"/>
                  </a:schemeClr>
                </a:solidFill>
              </a:defRPr>
            </a:pPr>
            <a:endParaRPr lang="en-US"/>
          </a:p>
        </c:txPr>
        <c:crossAx val="634641360"/>
        <c:crossesAt val="0"/>
        <c:auto val="1"/>
        <c:lblAlgn val="ctr"/>
        <c:lblOffset val="100"/>
        <c:tickLblSkip val="20"/>
        <c:tickMarkSkip val="20"/>
        <c:noMultiLvlLbl val="0"/>
      </c:catAx>
      <c:valAx>
        <c:axId val="634641360"/>
        <c:scaling>
          <c:orientation val="minMax"/>
          <c:max val="1.8"/>
          <c:min val="0.8"/>
        </c:scaling>
        <c:delete val="0"/>
        <c:axPos val="l"/>
        <c:majorGridlines>
          <c:spPr>
            <a:ln w="9525">
              <a:solidFill>
                <a:sysClr val="window" lastClr="FFFFFF">
                  <a:lumMod val="75000"/>
                </a:sysClr>
              </a:solidFill>
              <a:prstDash val="dash"/>
            </a:ln>
          </c:spPr>
        </c:majorGridlines>
        <c:title>
          <c:tx>
            <c:rich>
              <a:bodyPr/>
              <a:lstStyle/>
              <a:p>
                <a:pPr>
                  <a:defRPr/>
                </a:pPr>
                <a:r>
                  <a:rPr lang="fr-FR" dirty="0"/>
                  <a:t>Left vote:</a:t>
                </a:r>
                <a:r>
                  <a:rPr lang="fr-FR" baseline="0" dirty="0"/>
                  <a:t> </a:t>
                </a:r>
                <a:r>
                  <a:rPr lang="fr-FR" dirty="0"/>
                  <a:t>urban 50% vs. rural 50%</a:t>
                </a:r>
                <a:br>
                  <a:rPr lang="fr-FR" dirty="0"/>
                </a:br>
                <a:r>
                  <a:rPr lang="fr-FR" dirty="0"/>
                  <a:t>(% of national </a:t>
                </a:r>
                <a:r>
                  <a:rPr lang="fr-FR" dirty="0" err="1"/>
                  <a:t>average</a:t>
                </a:r>
                <a:r>
                  <a:rPr lang="fr-FR" dirty="0"/>
                  <a:t>)</a:t>
                </a:r>
              </a:p>
            </c:rich>
          </c:tx>
          <c:layout>
            <c:manualLayout>
              <c:xMode val="edge"/>
              <c:yMode val="edge"/>
              <c:x val="0"/>
              <c:y val="0.13385523344362163"/>
            </c:manualLayout>
          </c:layout>
          <c:overlay val="0"/>
        </c:title>
        <c:numFmt formatCode="0%" sourceLinked="0"/>
        <c:majorTickMark val="out"/>
        <c:minorTickMark val="none"/>
        <c:tickLblPos val="nextTo"/>
        <c:spPr>
          <a:solidFill>
            <a:sysClr val="window" lastClr="FFFFFF"/>
          </a:solidFill>
          <a:ln w="12700">
            <a:solidFill>
              <a:sysClr val="window" lastClr="FFFFFF">
                <a:lumMod val="65000"/>
              </a:sysClr>
            </a:solidFill>
            <a:prstDash val="solid"/>
          </a:ln>
        </c:spPr>
        <c:txPr>
          <a:bodyPr rot="0" vert="horz"/>
          <a:lstStyle/>
          <a:p>
            <a:pPr>
              <a:defRPr>
                <a:solidFill>
                  <a:schemeClr val="tx1">
                    <a:lumMod val="65000"/>
                    <a:lumOff val="35000"/>
                  </a:schemeClr>
                </a:solidFill>
              </a:defRPr>
            </a:pPr>
            <a:endParaRPr lang="en-US"/>
          </a:p>
        </c:txPr>
        <c:crossAx val="634636656"/>
        <c:crosses val="autoZero"/>
        <c:crossBetween val="midCat"/>
        <c:majorUnit val="0.1"/>
      </c:valAx>
      <c:spPr>
        <a:noFill/>
        <a:ln w="25400">
          <a:noFill/>
        </a:ln>
      </c:spPr>
    </c:plotArea>
    <c:legend>
      <c:legendPos val="b"/>
      <c:legendEntry>
        <c:idx val="2"/>
        <c:delete val="1"/>
      </c:legendEntry>
      <c:layout>
        <c:manualLayout>
          <c:xMode val="edge"/>
          <c:yMode val="edge"/>
          <c:x val="5.0472007114813124E-2"/>
          <c:y val="0.78271230502599665"/>
          <c:w val="0.91233010129932102"/>
          <c:h val="6.8480187490152833E-2"/>
        </c:manualLayout>
      </c:layout>
      <c:overlay val="0"/>
    </c:legend>
    <c:plotVisOnly val="1"/>
    <c:dispBlanksAs val="span"/>
    <c:showDLblsOverMax val="0"/>
  </c:chart>
  <c:spPr>
    <a:solidFill>
      <a:sysClr val="window" lastClr="FFFFFF"/>
    </a:solidFill>
    <a:ln w="9525">
      <a:noFill/>
    </a:ln>
  </c:spPr>
  <c:txPr>
    <a:bodyPr/>
    <a:lstStyle/>
    <a:p>
      <a:pPr>
        <a:defRPr sz="800" b="0" i="0" u="none" strike="noStrike" baseline="0">
          <a:solidFill>
            <a:srgbClr val="000000"/>
          </a:solidFill>
          <a:latin typeface="+mn-lt"/>
          <a:ea typeface="Arial"/>
          <a:cs typeface="Arial"/>
        </a:defRPr>
      </a:pPr>
      <a:endParaRPr lang="en-US"/>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mn-cs"/>
              </a:defRPr>
            </a:pPr>
            <a:r>
              <a:rPr lang="es-MX" sz="800" b="1">
                <a:solidFill>
                  <a:schemeClr val="tx1"/>
                </a:solidFill>
              </a:rPr>
              <a:t>Political donations by income decile, % of total</a:t>
            </a:r>
          </a:p>
        </c:rich>
      </c:tx>
      <c:layout>
        <c:manualLayout>
          <c:xMode val="edge"/>
          <c:yMode val="edge"/>
          <c:x val="0.27810633174985361"/>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3771957224355219"/>
          <c:y val="5.8653128062199182E-2"/>
          <c:w val="0.82673933320318427"/>
          <c:h val="0.61851598504877603"/>
        </c:manualLayout>
      </c:layout>
      <c:lineChart>
        <c:grouping val="standard"/>
        <c:varyColors val="0"/>
        <c:ser>
          <c:idx val="0"/>
          <c:order val="0"/>
          <c:tx>
            <c:strRef>
              <c:f>'data-F17'!$B$2</c:f>
              <c:strCache>
                <c:ptCount val="1"/>
                <c:pt idx="0">
                  <c:v>France</c:v>
                </c:pt>
              </c:strCache>
            </c:strRef>
          </c:tx>
          <c:spPr>
            <a:ln w="38100" cap="rnd">
              <a:solidFill>
                <a:srgbClr val="0569B5"/>
              </a:solidFill>
              <a:round/>
            </a:ln>
            <a:effectLst/>
          </c:spPr>
          <c:marker>
            <c:symbol val="diamond"/>
            <c:size val="8"/>
            <c:spPr>
              <a:solidFill>
                <a:srgbClr val="0569B5"/>
              </a:solidFill>
              <a:ln w="9525">
                <a:noFill/>
              </a:ln>
              <a:effectLst/>
            </c:spPr>
          </c:marker>
          <c:cat>
            <c:strRef>
              <c:f>'data-F17'!$A$3:$A$13</c:f>
              <c:strCache>
                <c:ptCount val="10"/>
                <c:pt idx="0">
                  <c:v>P0-P10</c:v>
                </c:pt>
                <c:pt idx="1">
                  <c:v>P10-P20</c:v>
                </c:pt>
                <c:pt idx="2">
                  <c:v>P20-P30</c:v>
                </c:pt>
                <c:pt idx="3">
                  <c:v>P30-P40</c:v>
                </c:pt>
                <c:pt idx="4">
                  <c:v>P40-P50</c:v>
                </c:pt>
                <c:pt idx="5">
                  <c:v>P50-P60</c:v>
                </c:pt>
                <c:pt idx="6">
                  <c:v>P60-P70</c:v>
                </c:pt>
                <c:pt idx="7">
                  <c:v>P70-P80</c:v>
                </c:pt>
                <c:pt idx="8">
                  <c:v>P80-P90</c:v>
                </c:pt>
                <c:pt idx="9">
                  <c:v>P90-P100</c:v>
                </c:pt>
              </c:strCache>
            </c:strRef>
          </c:cat>
          <c:val>
            <c:numRef>
              <c:f>'data-F17'!$B$3:$B$13</c:f>
              <c:numCache>
                <c:formatCode>0%</c:formatCode>
                <c:ptCount val="10"/>
                <c:pt idx="0">
                  <c:v>4.1829789999999999E-3</c:v>
                </c:pt>
                <c:pt idx="1">
                  <c:v>5.1573539999999994E-3</c:v>
                </c:pt>
                <c:pt idx="2">
                  <c:v>7.5006960000000003E-3</c:v>
                </c:pt>
                <c:pt idx="3">
                  <c:v>1.416912E-2</c:v>
                </c:pt>
                <c:pt idx="4">
                  <c:v>2.6333310000000002E-2</c:v>
                </c:pt>
                <c:pt idx="5">
                  <c:v>4.6000230000000003E-2</c:v>
                </c:pt>
                <c:pt idx="6">
                  <c:v>7.0434410000000003E-2</c:v>
                </c:pt>
                <c:pt idx="7">
                  <c:v>0.10523239999999999</c:v>
                </c:pt>
                <c:pt idx="8">
                  <c:v>0.17764119999999997</c:v>
                </c:pt>
                <c:pt idx="9">
                  <c:v>0.51512540000000007</c:v>
                </c:pt>
              </c:numCache>
            </c:numRef>
          </c:val>
          <c:smooth val="0"/>
          <c:extLst>
            <c:ext xmlns:c16="http://schemas.microsoft.com/office/drawing/2014/chart" uri="{C3380CC4-5D6E-409C-BE32-E72D297353CC}">
              <c16:uniqueId val="{00000000-5BB3-4447-A628-302C0C23404F}"/>
            </c:ext>
          </c:extLst>
        </c:ser>
        <c:ser>
          <c:idx val="1"/>
          <c:order val="1"/>
          <c:tx>
            <c:strRef>
              <c:f>'data-F17'!$C$2</c:f>
              <c:strCache>
                <c:ptCount val="1"/>
                <c:pt idx="0">
                  <c:v>South Korea</c:v>
                </c:pt>
              </c:strCache>
            </c:strRef>
          </c:tx>
          <c:spPr>
            <a:ln w="38100" cap="rnd">
              <a:solidFill>
                <a:srgbClr val="A50E7E"/>
              </a:solidFill>
              <a:round/>
            </a:ln>
            <a:effectLst/>
          </c:spPr>
          <c:marker>
            <c:symbol val="square"/>
            <c:size val="6"/>
            <c:spPr>
              <a:solidFill>
                <a:srgbClr val="A50E7E"/>
              </a:solidFill>
              <a:ln w="9525">
                <a:noFill/>
              </a:ln>
              <a:effectLst/>
            </c:spPr>
          </c:marker>
          <c:cat>
            <c:strRef>
              <c:f>'data-F17'!$A$3:$A$13</c:f>
              <c:strCache>
                <c:ptCount val="10"/>
                <c:pt idx="0">
                  <c:v>P0-P10</c:v>
                </c:pt>
                <c:pt idx="1">
                  <c:v>P10-P20</c:v>
                </c:pt>
                <c:pt idx="2">
                  <c:v>P20-P30</c:v>
                </c:pt>
                <c:pt idx="3">
                  <c:v>P30-P40</c:v>
                </c:pt>
                <c:pt idx="4">
                  <c:v>P40-P50</c:v>
                </c:pt>
                <c:pt idx="5">
                  <c:v>P50-P60</c:v>
                </c:pt>
                <c:pt idx="6">
                  <c:v>P60-P70</c:v>
                </c:pt>
                <c:pt idx="7">
                  <c:v>P70-P80</c:v>
                </c:pt>
                <c:pt idx="8">
                  <c:v>P80-P90</c:v>
                </c:pt>
                <c:pt idx="9">
                  <c:v>P90-P100</c:v>
                </c:pt>
              </c:strCache>
            </c:strRef>
          </c:cat>
          <c:val>
            <c:numRef>
              <c:f>'data-F17'!$C$3:$C$13</c:f>
              <c:numCache>
                <c:formatCode>0%</c:formatCode>
                <c:ptCount val="10"/>
                <c:pt idx="0">
                  <c:v>0</c:v>
                </c:pt>
                <c:pt idx="1">
                  <c:v>9.179E-5</c:v>
                </c:pt>
                <c:pt idx="2">
                  <c:v>1.113791E-3</c:v>
                </c:pt>
                <c:pt idx="3">
                  <c:v>4.3277580000000001E-3</c:v>
                </c:pt>
                <c:pt idx="4">
                  <c:v>1.241451E-2</c:v>
                </c:pt>
                <c:pt idx="5">
                  <c:v>2.59606E-2</c:v>
                </c:pt>
                <c:pt idx="6">
                  <c:v>4.9020330000000001E-2</c:v>
                </c:pt>
                <c:pt idx="7">
                  <c:v>8.1577179999999985E-2</c:v>
                </c:pt>
                <c:pt idx="8">
                  <c:v>0.16492280000000001</c:v>
                </c:pt>
                <c:pt idx="9">
                  <c:v>0.57135380000000002</c:v>
                </c:pt>
              </c:numCache>
            </c:numRef>
          </c:val>
          <c:smooth val="0"/>
          <c:extLst>
            <c:ext xmlns:c16="http://schemas.microsoft.com/office/drawing/2014/chart" uri="{C3380CC4-5D6E-409C-BE32-E72D297353CC}">
              <c16:uniqueId val="{00000001-5BB3-4447-A628-302C0C23404F}"/>
            </c:ext>
          </c:extLst>
        </c:ser>
        <c:dLbls>
          <c:showLegendKey val="0"/>
          <c:showVal val="0"/>
          <c:showCatName val="0"/>
          <c:showSerName val="0"/>
          <c:showPercent val="0"/>
          <c:showBubbleSize val="0"/>
        </c:dLbls>
        <c:marker val="1"/>
        <c:smooth val="0"/>
        <c:axId val="1131789216"/>
        <c:axId val="432383456"/>
      </c:lineChart>
      <c:catAx>
        <c:axId val="1131789216"/>
        <c:scaling>
          <c:orientation val="minMax"/>
        </c:scaling>
        <c:delete val="0"/>
        <c:axPos val="b"/>
        <c:majorGridlines>
          <c:spPr>
            <a:ln w="9525" cap="flat" cmpd="sng" algn="ctr">
              <a:solidFill>
                <a:srgbClr val="E2E2E2"/>
              </a:solidFill>
              <a:prstDash val="dash"/>
              <a:round/>
            </a:ln>
            <a:effectLst/>
          </c:spPr>
        </c:majorGridlines>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432383456"/>
        <c:crosses val="autoZero"/>
        <c:auto val="1"/>
        <c:lblAlgn val="ctr"/>
        <c:lblOffset val="100"/>
        <c:noMultiLvlLbl val="0"/>
      </c:catAx>
      <c:valAx>
        <c:axId val="432383456"/>
        <c:scaling>
          <c:orientation val="minMax"/>
          <c:max val="0.61"/>
          <c:min val="0"/>
        </c:scaling>
        <c:delete val="0"/>
        <c:axPos val="l"/>
        <c:majorGridlines>
          <c:spPr>
            <a:ln w="9525" cap="flat" cmpd="sng" algn="ctr">
              <a:solidFill>
                <a:srgbClr val="E2E2E2"/>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r>
                  <a:rPr lang="es-MX">
                    <a:solidFill>
                      <a:schemeClr val="tx1"/>
                    </a:solidFill>
                  </a:rPr>
                  <a:t>Percentage of total political</a:t>
                </a:r>
                <a:br>
                  <a:rPr lang="es-MX">
                    <a:solidFill>
                      <a:schemeClr val="tx1"/>
                    </a:solidFill>
                  </a:rPr>
                </a:br>
                <a:r>
                  <a:rPr lang="es-MX">
                    <a:solidFill>
                      <a:schemeClr val="tx1"/>
                    </a:solidFill>
                  </a:rPr>
                  <a:t>donations by income decile</a:t>
                </a:r>
              </a:p>
            </c:rich>
          </c:tx>
          <c:layout>
            <c:manualLayout>
              <c:xMode val="edge"/>
              <c:yMode val="edge"/>
              <c:x val="0"/>
              <c:y val="0.22066760875828201"/>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w="12700">
            <a:solidFill>
              <a:srgbClr val="C4C4C4"/>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131789216"/>
        <c:crosses val="autoZero"/>
        <c:crossBetween val="midCat"/>
      </c:valAx>
      <c:spPr>
        <a:noFill/>
        <a:ln>
          <a:noFill/>
        </a:ln>
        <a:effectLst/>
      </c:spPr>
    </c:plotArea>
    <c:legend>
      <c:legendPos val="b"/>
      <c:layout>
        <c:manualLayout>
          <c:xMode val="edge"/>
          <c:yMode val="edge"/>
          <c:x val="6.899763562612525E-2"/>
          <c:y val="0.84010320533878158"/>
          <c:w val="0.89248671395414414"/>
          <c:h val="3.2746884273819971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0" i="0" u="none" strike="noStrike" kern="1200" spc="0" baseline="0">
                <a:solidFill>
                  <a:schemeClr val="tx1"/>
                </a:solidFill>
                <a:latin typeface="+mn-lt"/>
                <a:ea typeface="+mn-ea"/>
                <a:cs typeface="Arial" panose="020B0604020202020204" pitchFamily="34" charset="0"/>
              </a:defRPr>
            </a:pPr>
            <a:r>
              <a:rPr lang="es-MX" sz="800" b="1"/>
              <a:t>Extreme wealth inequality, 1995−2025</a:t>
            </a:r>
          </a:p>
        </c:rich>
      </c:tx>
      <c:layout>
        <c:manualLayout>
          <c:xMode val="edge"/>
          <c:yMode val="edge"/>
          <c:x val="0.31518448623674106"/>
          <c:y val="0"/>
        </c:manualLayout>
      </c:layout>
      <c:overlay val="0"/>
      <c:spPr>
        <a:noFill/>
        <a:ln>
          <a:noFill/>
        </a:ln>
        <a:effectLst/>
      </c:spPr>
      <c:txPr>
        <a:bodyPr rot="0" spcFirstLastPara="1" vertOverflow="ellipsis" vert="horz" wrap="square" anchor="ctr" anchorCtr="1"/>
        <a:lstStyle/>
        <a:p>
          <a:pPr>
            <a:defRPr sz="800" b="0"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8.7316544109672239E-2"/>
          <c:y val="8.5170510398385413E-2"/>
          <c:w val="0.87381271555931539"/>
          <c:h val="0.58332678095872681"/>
        </c:manualLayout>
      </c:layout>
      <c:lineChart>
        <c:grouping val="standard"/>
        <c:varyColors val="0"/>
        <c:ser>
          <c:idx val="2"/>
          <c:order val="0"/>
          <c:tx>
            <c:strRef>
              <c:f>'data-F2'!$B$2</c:f>
              <c:strCache>
                <c:ptCount val="1"/>
                <c:pt idx="0">
                  <c:v>Bottom 50%</c:v>
                </c:pt>
              </c:strCache>
            </c:strRef>
          </c:tx>
          <c:spPr>
            <a:ln w="38100" cap="rnd">
              <a:solidFill>
                <a:srgbClr val="0068B4"/>
              </a:solidFill>
              <a:round/>
            </a:ln>
            <a:effectLst/>
          </c:spPr>
          <c:marker>
            <c:symbol val="none"/>
          </c:marker>
          <c:cat>
            <c:numRef>
              <c:f>'data-F2'!$A$3:$A$33</c:f>
              <c:numCache>
                <c:formatCode>0</c:formatCode>
                <c:ptCount val="31"/>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pt idx="30">
                  <c:v>2025</c:v>
                </c:pt>
              </c:numCache>
            </c:numRef>
          </c:cat>
          <c:val>
            <c:numRef>
              <c:f>'data-F2'!$B$3:$B$33</c:f>
              <c:numCache>
                <c:formatCode>0.00%</c:formatCode>
                <c:ptCount val="31"/>
                <c:pt idx="0">
                  <c:v>1.44E-2</c:v>
                </c:pt>
                <c:pt idx="1">
                  <c:v>1.4500000000000001E-2</c:v>
                </c:pt>
                <c:pt idx="2">
                  <c:v>1.5299999999999999E-2</c:v>
                </c:pt>
                <c:pt idx="3">
                  <c:v>1.55E-2</c:v>
                </c:pt>
                <c:pt idx="4">
                  <c:v>1.6400000000000001E-2</c:v>
                </c:pt>
                <c:pt idx="5">
                  <c:v>1.66E-2</c:v>
                </c:pt>
                <c:pt idx="6">
                  <c:v>1.7100000000000001E-2</c:v>
                </c:pt>
                <c:pt idx="7">
                  <c:v>1.7899999999999999E-2</c:v>
                </c:pt>
                <c:pt idx="8">
                  <c:v>1.8200000000000001E-2</c:v>
                </c:pt>
                <c:pt idx="9">
                  <c:v>1.84E-2</c:v>
                </c:pt>
                <c:pt idx="10">
                  <c:v>1.8499999999999999E-2</c:v>
                </c:pt>
                <c:pt idx="11">
                  <c:v>1.7999999999999999E-2</c:v>
                </c:pt>
                <c:pt idx="12">
                  <c:v>1.7100000000000001E-2</c:v>
                </c:pt>
                <c:pt idx="13">
                  <c:v>1.6799999999999999E-2</c:v>
                </c:pt>
                <c:pt idx="14">
                  <c:v>1.77E-2</c:v>
                </c:pt>
                <c:pt idx="15">
                  <c:v>1.3299999999999999E-2</c:v>
                </c:pt>
                <c:pt idx="16">
                  <c:v>1.34E-2</c:v>
                </c:pt>
                <c:pt idx="17">
                  <c:v>1.4999999999999999E-2</c:v>
                </c:pt>
                <c:pt idx="18">
                  <c:v>1.6E-2</c:v>
                </c:pt>
                <c:pt idx="19">
                  <c:v>1.6899999999999998E-2</c:v>
                </c:pt>
                <c:pt idx="20">
                  <c:v>1.7399999999999999E-2</c:v>
                </c:pt>
                <c:pt idx="21">
                  <c:v>1.84E-2</c:v>
                </c:pt>
                <c:pt idx="22">
                  <c:v>1.9E-2</c:v>
                </c:pt>
                <c:pt idx="23">
                  <c:v>0.02</c:v>
                </c:pt>
                <c:pt idx="24">
                  <c:v>2.1000000000000001E-2</c:v>
                </c:pt>
                <c:pt idx="25">
                  <c:v>2.0500000000000001E-2</c:v>
                </c:pt>
                <c:pt idx="26">
                  <c:v>1.8800000000000001E-2</c:v>
                </c:pt>
                <c:pt idx="27">
                  <c:v>1.9599999999999999E-2</c:v>
                </c:pt>
                <c:pt idx="28">
                  <c:v>2.0299999999999999E-2</c:v>
                </c:pt>
                <c:pt idx="29">
                  <c:v>1.9950000569224358E-2</c:v>
                </c:pt>
                <c:pt idx="30">
                  <c:v>2.0124999806284904E-2</c:v>
                </c:pt>
              </c:numCache>
            </c:numRef>
          </c:val>
          <c:smooth val="1"/>
          <c:extLst>
            <c:ext xmlns:c16="http://schemas.microsoft.com/office/drawing/2014/chart" uri="{C3380CC4-5D6E-409C-BE32-E72D297353CC}">
              <c16:uniqueId val="{00000000-EC94-1642-B74C-B59864C65BDC}"/>
            </c:ext>
          </c:extLst>
        </c:ser>
        <c:ser>
          <c:idx val="1"/>
          <c:order val="1"/>
          <c:tx>
            <c:strRef>
              <c:f>'data-F2'!$C$2</c:f>
              <c:strCache>
                <c:ptCount val="1"/>
                <c:pt idx="0">
                  <c:v>Top 0.001%</c:v>
                </c:pt>
              </c:strCache>
            </c:strRef>
          </c:tx>
          <c:spPr>
            <a:ln w="38100" cap="rnd">
              <a:solidFill>
                <a:srgbClr val="EA1286"/>
              </a:solidFill>
              <a:round/>
            </a:ln>
            <a:effectLst/>
          </c:spPr>
          <c:marker>
            <c:symbol val="none"/>
          </c:marker>
          <c:cat>
            <c:numRef>
              <c:f>'data-F2'!$A$3:$A$33</c:f>
              <c:numCache>
                <c:formatCode>0</c:formatCode>
                <c:ptCount val="31"/>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pt idx="30">
                  <c:v>2025</c:v>
                </c:pt>
              </c:numCache>
            </c:numRef>
          </c:cat>
          <c:val>
            <c:numRef>
              <c:f>'data-F2'!$C$3:$C$33</c:f>
              <c:numCache>
                <c:formatCode>0.00%</c:formatCode>
                <c:ptCount val="31"/>
                <c:pt idx="0">
                  <c:v>3.7499999999999999E-2</c:v>
                </c:pt>
                <c:pt idx="1">
                  <c:v>3.8199999999999998E-2</c:v>
                </c:pt>
                <c:pt idx="2">
                  <c:v>3.7600000000000001E-2</c:v>
                </c:pt>
                <c:pt idx="3">
                  <c:v>3.9600000000000003E-2</c:v>
                </c:pt>
                <c:pt idx="4">
                  <c:v>4.1500000000000002E-2</c:v>
                </c:pt>
                <c:pt idx="5">
                  <c:v>4.2200000000000001E-2</c:v>
                </c:pt>
                <c:pt idx="6">
                  <c:v>4.2599999999999999E-2</c:v>
                </c:pt>
                <c:pt idx="7">
                  <c:v>3.9800000000000002E-2</c:v>
                </c:pt>
                <c:pt idx="8">
                  <c:v>3.8800000000000001E-2</c:v>
                </c:pt>
                <c:pt idx="9">
                  <c:v>4.19E-2</c:v>
                </c:pt>
                <c:pt idx="10">
                  <c:v>4.07E-2</c:v>
                </c:pt>
                <c:pt idx="11">
                  <c:v>4.2700000000000002E-2</c:v>
                </c:pt>
                <c:pt idx="12">
                  <c:v>5.0200000000000002E-2</c:v>
                </c:pt>
                <c:pt idx="13">
                  <c:v>4.7899999999999998E-2</c:v>
                </c:pt>
                <c:pt idx="14">
                  <c:v>3.7400000000000003E-2</c:v>
                </c:pt>
                <c:pt idx="15">
                  <c:v>4.4699999999999997E-2</c:v>
                </c:pt>
                <c:pt idx="16">
                  <c:v>4.7399999999999998E-2</c:v>
                </c:pt>
                <c:pt idx="17">
                  <c:v>4.58E-2</c:v>
                </c:pt>
                <c:pt idx="18">
                  <c:v>4.8500000000000001E-2</c:v>
                </c:pt>
                <c:pt idx="19">
                  <c:v>5.0500000000000003E-2</c:v>
                </c:pt>
                <c:pt idx="20">
                  <c:v>5.7500000000000002E-2</c:v>
                </c:pt>
                <c:pt idx="21">
                  <c:v>5.5899999999999998E-2</c:v>
                </c:pt>
                <c:pt idx="22">
                  <c:v>5.8500000000000003E-2</c:v>
                </c:pt>
                <c:pt idx="23">
                  <c:v>5.8999999999999997E-2</c:v>
                </c:pt>
                <c:pt idx="24">
                  <c:v>5.5599999999999997E-2</c:v>
                </c:pt>
                <c:pt idx="25">
                  <c:v>5.4699999999999999E-2</c:v>
                </c:pt>
                <c:pt idx="26">
                  <c:v>6.3299999999999995E-2</c:v>
                </c:pt>
                <c:pt idx="27">
                  <c:v>6.1100000000000002E-2</c:v>
                </c:pt>
                <c:pt idx="28">
                  <c:v>6.0499999999999998E-2</c:v>
                </c:pt>
                <c:pt idx="29">
                  <c:v>6.080000102519989E-2</c:v>
                </c:pt>
                <c:pt idx="30">
                  <c:v>6.0650002211332321E-2</c:v>
                </c:pt>
              </c:numCache>
            </c:numRef>
          </c:val>
          <c:smooth val="1"/>
          <c:extLst>
            <c:ext xmlns:c16="http://schemas.microsoft.com/office/drawing/2014/chart" uri="{C3380CC4-5D6E-409C-BE32-E72D297353CC}">
              <c16:uniqueId val="{00000001-EC94-1642-B74C-B59864C65BDC}"/>
            </c:ext>
          </c:extLst>
        </c:ser>
        <c:dLbls>
          <c:showLegendKey val="0"/>
          <c:showVal val="0"/>
          <c:showCatName val="0"/>
          <c:showSerName val="0"/>
          <c:showPercent val="0"/>
          <c:showBubbleSize val="0"/>
        </c:dLbls>
        <c:smooth val="0"/>
        <c:axId val="589148040"/>
        <c:axId val="589148824"/>
      </c:lineChart>
      <c:catAx>
        <c:axId val="589148040"/>
        <c:scaling>
          <c:orientation val="minMax"/>
        </c:scaling>
        <c:delete val="0"/>
        <c:axPos val="b"/>
        <c:majorGridlines>
          <c:spPr>
            <a:ln w="9525" cap="flat" cmpd="sng" algn="ctr">
              <a:solidFill>
                <a:srgbClr val="D0D0D0"/>
              </a:solidFill>
              <a:prstDash val="dash"/>
              <a:round/>
            </a:ln>
            <a:effectLst/>
          </c:spPr>
        </c:majorGridlines>
        <c:numFmt formatCode="0" sourceLinked="1"/>
        <c:majorTickMark val="out"/>
        <c:minorTickMark val="none"/>
        <c:tickLblPos val="nextTo"/>
        <c:spPr>
          <a:noFill/>
          <a:ln w="12700" cap="flat" cmpd="sng" algn="ctr">
            <a:solidFill>
              <a:srgbClr val="BEBEBE"/>
            </a:solidFill>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589148824"/>
        <c:crossesAt val="-1"/>
        <c:auto val="1"/>
        <c:lblAlgn val="ctr"/>
        <c:lblOffset val="100"/>
        <c:tickLblSkip val="5"/>
        <c:tickMarkSkip val="5"/>
        <c:noMultiLvlLbl val="0"/>
      </c:catAx>
      <c:valAx>
        <c:axId val="589148824"/>
        <c:scaling>
          <c:orientation val="minMax"/>
          <c:max val="7.4999999999999997E-2"/>
          <c:min val="-5.0000000000000001E-4"/>
        </c:scaling>
        <c:delete val="0"/>
        <c:axPos val="l"/>
        <c:majorGridlines>
          <c:spPr>
            <a:ln w="9525" cap="flat" cmpd="sng" algn="ctr">
              <a:solidFill>
                <a:srgbClr val="D0D0D0"/>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a:t>Share of global personal wealth (%)</a:t>
                </a:r>
              </a:p>
            </c:rich>
          </c:tx>
          <c:layout>
            <c:manualLayout>
              <c:xMode val="edge"/>
              <c:yMode val="edge"/>
              <c:x val="8.3132913825102235E-5"/>
              <c:y val="0.13469991251093613"/>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BEBEBE"/>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589148040"/>
        <c:crosses val="autoZero"/>
        <c:crossBetween val="midCat"/>
        <c:majorUnit val="1.0000000000000002E-2"/>
      </c:valAx>
      <c:spPr>
        <a:noFill/>
        <a:ln>
          <a:noFill/>
          <a:prstDash val="solid"/>
        </a:ln>
        <a:effectLst/>
      </c:spPr>
    </c:plotArea>
    <c:legend>
      <c:legendPos val="b"/>
      <c:layout>
        <c:manualLayout>
          <c:xMode val="edge"/>
          <c:yMode val="edge"/>
          <c:x val="3.5763215548469625E-2"/>
          <c:y val="0.75704396325459322"/>
          <c:w val="0.92496496822194763"/>
          <c:h val="5.3471748144483688E-2"/>
        </c:manualLayout>
      </c:layout>
      <c:overlay val="0"/>
      <c:spPr>
        <a:noFill/>
        <a:ln>
          <a:noFill/>
        </a:ln>
        <a:effectLst>
          <a:softEdge rad="0"/>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s-MX" sz="800" b="1"/>
              <a:t>The wealth growth incidence curve, 1995−2025</a:t>
            </a:r>
          </a:p>
        </c:rich>
      </c:tx>
      <c:layout>
        <c:manualLayout>
          <c:xMode val="edge"/>
          <c:yMode val="edge"/>
          <c:x val="0.27576820459426044"/>
          <c:y val="0"/>
        </c:manualLayout>
      </c:layout>
      <c:overlay val="0"/>
    </c:title>
    <c:autoTitleDeleted val="0"/>
    <c:plotArea>
      <c:layout>
        <c:manualLayout>
          <c:layoutTarget val="inner"/>
          <c:xMode val="edge"/>
          <c:yMode val="edge"/>
          <c:x val="0.1194247413288215"/>
          <c:y val="7.6136996072237118E-2"/>
          <c:w val="0.83333680397388343"/>
          <c:h val="0.54300293502787311"/>
        </c:manualLayout>
      </c:layout>
      <c:lineChart>
        <c:grouping val="standard"/>
        <c:varyColors val="0"/>
        <c:ser>
          <c:idx val="1"/>
          <c:order val="0"/>
          <c:tx>
            <c:strRef>
              <c:f>'data-F3'!$B$2</c:f>
              <c:strCache>
                <c:ptCount val="1"/>
                <c:pt idx="0">
                  <c:v>Wealth growth 1995-2025</c:v>
                </c:pt>
              </c:strCache>
            </c:strRef>
          </c:tx>
          <c:spPr>
            <a:ln w="38100">
              <a:solidFill>
                <a:srgbClr val="30A230"/>
              </a:solidFill>
            </a:ln>
          </c:spPr>
          <c:marker>
            <c:symbol val="none"/>
          </c:marker>
          <c:cat>
            <c:numRef>
              <c:f>'data-F3'!$A$3:$A$130</c:f>
              <c:numCache>
                <c:formatCode>0</c:formatCode>
                <c:ptCount val="12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99</c:v>
                </c:pt>
                <c:pt idx="101" formatCode="0.0">
                  <c:v>99.9</c:v>
                </c:pt>
                <c:pt idx="102" formatCode="0.0">
                  <c:v>99.9</c:v>
                </c:pt>
                <c:pt idx="103" formatCode="0.0">
                  <c:v>99.9</c:v>
                </c:pt>
                <c:pt idx="104" formatCode="0.0">
                  <c:v>99.9</c:v>
                </c:pt>
                <c:pt idx="105" formatCode="0.0">
                  <c:v>99.9</c:v>
                </c:pt>
                <c:pt idx="106" formatCode="0.0">
                  <c:v>99.9</c:v>
                </c:pt>
                <c:pt idx="107" formatCode="0.0">
                  <c:v>99.9</c:v>
                </c:pt>
                <c:pt idx="108" formatCode="0.0">
                  <c:v>99.9</c:v>
                </c:pt>
                <c:pt idx="109" formatCode="0.0">
                  <c:v>99.9</c:v>
                </c:pt>
                <c:pt idx="110" formatCode="0.00">
                  <c:v>99.99</c:v>
                </c:pt>
                <c:pt idx="111" formatCode="0.00">
                  <c:v>99.99</c:v>
                </c:pt>
                <c:pt idx="112" formatCode="0.00">
                  <c:v>99.99</c:v>
                </c:pt>
                <c:pt idx="113" formatCode="0.00">
                  <c:v>99.99</c:v>
                </c:pt>
                <c:pt idx="114" formatCode="0.00">
                  <c:v>99.99</c:v>
                </c:pt>
                <c:pt idx="115" formatCode="0.00">
                  <c:v>99.99</c:v>
                </c:pt>
                <c:pt idx="116" formatCode="0.00">
                  <c:v>99.99</c:v>
                </c:pt>
                <c:pt idx="117" formatCode="0.00">
                  <c:v>99.99</c:v>
                </c:pt>
                <c:pt idx="118" formatCode="0.00">
                  <c:v>99.99</c:v>
                </c:pt>
                <c:pt idx="119" formatCode="0.000">
                  <c:v>99.998999999999995</c:v>
                </c:pt>
                <c:pt idx="120" formatCode="0.000">
                  <c:v>99.998999999999995</c:v>
                </c:pt>
                <c:pt idx="121" formatCode="0.000">
                  <c:v>99.998999999999995</c:v>
                </c:pt>
                <c:pt idx="122" formatCode="0.000">
                  <c:v>99.998999999999995</c:v>
                </c:pt>
                <c:pt idx="123" formatCode="0.000">
                  <c:v>99.998999999999995</c:v>
                </c:pt>
                <c:pt idx="124" formatCode="0.000">
                  <c:v>99.998999999999995</c:v>
                </c:pt>
                <c:pt idx="125" formatCode="0.000">
                  <c:v>99.998999999999995</c:v>
                </c:pt>
                <c:pt idx="126" formatCode="0.000">
                  <c:v>99.998999999999995</c:v>
                </c:pt>
                <c:pt idx="127" formatCode="0.000">
                  <c:v>99.998999999999995</c:v>
                </c:pt>
              </c:numCache>
            </c:numRef>
          </c:cat>
          <c:val>
            <c:numRef>
              <c:f>'data-F3'!$B$8:$B$133</c:f>
              <c:numCache>
                <c:formatCode>0%</c:formatCode>
                <c:ptCount val="126"/>
                <c:pt idx="0">
                  <c:v>2.200767770409584E-2</c:v>
                </c:pt>
                <c:pt idx="1">
                  <c:v>2.239750511944294E-2</c:v>
                </c:pt>
                <c:pt idx="2">
                  <c:v>2.2887732833623886E-2</c:v>
                </c:pt>
                <c:pt idx="3">
                  <c:v>2.3541072383522987E-2</c:v>
                </c:pt>
                <c:pt idx="4">
                  <c:v>2.4378377944231033E-2</c:v>
                </c:pt>
                <c:pt idx="5">
                  <c:v>2.5267275050282478E-2</c:v>
                </c:pt>
                <c:pt idx="6">
                  <c:v>2.6161761954426765E-2</c:v>
                </c:pt>
                <c:pt idx="7">
                  <c:v>2.7063984423875809E-2</c:v>
                </c:pt>
                <c:pt idx="8">
                  <c:v>2.7995254844427109E-2</c:v>
                </c:pt>
                <c:pt idx="9">
                  <c:v>2.8934065252542496E-2</c:v>
                </c:pt>
                <c:pt idx="10">
                  <c:v>2.9513675719499588E-2</c:v>
                </c:pt>
                <c:pt idx="11">
                  <c:v>3.0025100335478783E-2</c:v>
                </c:pt>
                <c:pt idx="12">
                  <c:v>3.0410574749112129E-2</c:v>
                </c:pt>
                <c:pt idx="13">
                  <c:v>3.0651569366455078E-2</c:v>
                </c:pt>
                <c:pt idx="14">
                  <c:v>3.0876079574227333E-2</c:v>
                </c:pt>
                <c:pt idx="15">
                  <c:v>3.1125975772738457E-2</c:v>
                </c:pt>
                <c:pt idx="16">
                  <c:v>3.1392864882946014E-2</c:v>
                </c:pt>
                <c:pt idx="17">
                  <c:v>3.1648982316255569E-2</c:v>
                </c:pt>
                <c:pt idx="18">
                  <c:v>3.1923606991767883E-2</c:v>
                </c:pt>
                <c:pt idx="19">
                  <c:v>3.2206930220127106E-2</c:v>
                </c:pt>
                <c:pt idx="20">
                  <c:v>3.2510526478290558E-2</c:v>
                </c:pt>
                <c:pt idx="21">
                  <c:v>3.2844137400388718E-2</c:v>
                </c:pt>
                <c:pt idx="22">
                  <c:v>3.3215731382369995E-2</c:v>
                </c:pt>
                <c:pt idx="23">
                  <c:v>3.3598832786083221E-2</c:v>
                </c:pt>
                <c:pt idx="24">
                  <c:v>3.3956319093704224E-2</c:v>
                </c:pt>
                <c:pt idx="25">
                  <c:v>3.4277070313692093E-2</c:v>
                </c:pt>
                <c:pt idx="26">
                  <c:v>3.454996645450592E-2</c:v>
                </c:pt>
                <c:pt idx="27">
                  <c:v>3.4774467349052429E-2</c:v>
                </c:pt>
                <c:pt idx="28">
                  <c:v>3.4968987107276917E-2</c:v>
                </c:pt>
                <c:pt idx="29">
                  <c:v>3.5160008817911148E-2</c:v>
                </c:pt>
                <c:pt idx="30">
                  <c:v>3.5350356251001358E-2</c:v>
                </c:pt>
                <c:pt idx="31">
                  <c:v>3.5523783415555954E-2</c:v>
                </c:pt>
                <c:pt idx="32">
                  <c:v>3.5688038915395737E-2</c:v>
                </c:pt>
                <c:pt idx="33">
                  <c:v>3.5861693322658539E-2</c:v>
                </c:pt>
                <c:pt idx="34">
                  <c:v>3.6041285842657089E-2</c:v>
                </c:pt>
                <c:pt idx="35">
                  <c:v>3.6245696246623993E-2</c:v>
                </c:pt>
                <c:pt idx="36">
                  <c:v>3.6505661904811859E-2</c:v>
                </c:pt>
                <c:pt idx="37">
                  <c:v>3.6826834082603455E-2</c:v>
                </c:pt>
                <c:pt idx="38">
                  <c:v>3.717750683426857E-2</c:v>
                </c:pt>
                <c:pt idx="39">
                  <c:v>3.7539374083280563E-2</c:v>
                </c:pt>
                <c:pt idx="40">
                  <c:v>3.789573535323143E-2</c:v>
                </c:pt>
                <c:pt idx="41">
                  <c:v>3.8233421742916107E-2</c:v>
                </c:pt>
                <c:pt idx="42">
                  <c:v>3.8542062044143677E-2</c:v>
                </c:pt>
                <c:pt idx="43">
                  <c:v>3.8841113448143005E-2</c:v>
                </c:pt>
                <c:pt idx="44">
                  <c:v>3.9138991385698318E-2</c:v>
                </c:pt>
                <c:pt idx="45">
                  <c:v>3.9412159472703934E-2</c:v>
                </c:pt>
                <c:pt idx="46">
                  <c:v>3.9625708013772964E-2</c:v>
                </c:pt>
                <c:pt idx="47">
                  <c:v>3.9774268865585327E-2</c:v>
                </c:pt>
                <c:pt idx="48">
                  <c:v>3.9858385920524597E-2</c:v>
                </c:pt>
                <c:pt idx="49">
                  <c:v>3.9898116141557693E-2</c:v>
                </c:pt>
                <c:pt idx="50">
                  <c:v>3.9924375712871552E-2</c:v>
                </c:pt>
                <c:pt idx="51">
                  <c:v>3.9968036115169525E-2</c:v>
                </c:pt>
                <c:pt idx="52">
                  <c:v>4.0030684322118759E-2</c:v>
                </c:pt>
                <c:pt idx="53">
                  <c:v>4.0096350014209747E-2</c:v>
                </c:pt>
                <c:pt idx="54">
                  <c:v>4.0145084261894226E-2</c:v>
                </c:pt>
                <c:pt idx="55">
                  <c:v>4.0169321000576019E-2</c:v>
                </c:pt>
                <c:pt idx="56">
                  <c:v>4.0168888866901398E-2</c:v>
                </c:pt>
                <c:pt idx="57">
                  <c:v>4.0143296122550964E-2</c:v>
                </c:pt>
                <c:pt idx="58">
                  <c:v>4.0104817599058151E-2</c:v>
                </c:pt>
                <c:pt idx="59">
                  <c:v>4.0060337632894516E-2</c:v>
                </c:pt>
                <c:pt idx="60">
                  <c:v>4.0013894438743591E-2</c:v>
                </c:pt>
                <c:pt idx="61">
                  <c:v>3.9958242326974869E-2</c:v>
                </c:pt>
                <c:pt idx="62">
                  <c:v>3.9893120527267456E-2</c:v>
                </c:pt>
                <c:pt idx="63">
                  <c:v>3.9815422147512436E-2</c:v>
                </c:pt>
                <c:pt idx="64">
                  <c:v>3.9713606238365173E-2</c:v>
                </c:pt>
                <c:pt idx="65">
                  <c:v>3.9577346295118332E-2</c:v>
                </c:pt>
                <c:pt idx="66">
                  <c:v>3.9403781294822693E-2</c:v>
                </c:pt>
                <c:pt idx="67">
                  <c:v>3.9188031107187271E-2</c:v>
                </c:pt>
                <c:pt idx="68">
                  <c:v>3.8913704454898834E-2</c:v>
                </c:pt>
                <c:pt idx="69">
                  <c:v>3.8588892668485641E-2</c:v>
                </c:pt>
                <c:pt idx="70">
                  <c:v>3.8224425166845322E-2</c:v>
                </c:pt>
                <c:pt idx="71">
                  <c:v>3.7815626710653305E-2</c:v>
                </c:pt>
                <c:pt idx="72">
                  <c:v>3.7349343299865723E-2</c:v>
                </c:pt>
                <c:pt idx="73">
                  <c:v>3.6844916641712189E-2</c:v>
                </c:pt>
                <c:pt idx="74">
                  <c:v>3.6294225603342056E-2</c:v>
                </c:pt>
                <c:pt idx="75">
                  <c:v>3.5694930702447891E-2</c:v>
                </c:pt>
                <c:pt idx="76">
                  <c:v>3.5034239292144775E-2</c:v>
                </c:pt>
                <c:pt idx="77">
                  <c:v>3.4342072904109955E-2</c:v>
                </c:pt>
                <c:pt idx="78">
                  <c:v>3.3608950674533844E-2</c:v>
                </c:pt>
                <c:pt idx="79">
                  <c:v>3.2846517860889435E-2</c:v>
                </c:pt>
                <c:pt idx="80">
                  <c:v>3.2062731683254242E-2</c:v>
                </c:pt>
                <c:pt idx="81">
                  <c:v>3.1305056065320969E-2</c:v>
                </c:pt>
                <c:pt idx="82">
                  <c:v>3.0572829768061638E-2</c:v>
                </c:pt>
                <c:pt idx="83">
                  <c:v>2.9899973422288895E-2</c:v>
                </c:pt>
                <c:pt idx="84">
                  <c:v>2.9298834502696991E-2</c:v>
                </c:pt>
                <c:pt idx="85">
                  <c:v>2.8795570135116577E-2</c:v>
                </c:pt>
                <c:pt idx="86">
                  <c:v>2.8390021994709969E-2</c:v>
                </c:pt>
                <c:pt idx="87">
                  <c:v>2.8079178184270859E-2</c:v>
                </c:pt>
                <c:pt idx="88">
                  <c:v>2.780848927795887E-2</c:v>
                </c:pt>
                <c:pt idx="89">
                  <c:v>2.7592457830905914E-2</c:v>
                </c:pt>
                <c:pt idx="90">
                  <c:v>2.7393363416194916E-2</c:v>
                </c:pt>
                <c:pt idx="91">
                  <c:v>2.7194781228899956E-2</c:v>
                </c:pt>
                <c:pt idx="92">
                  <c:v>2.6952978223562241E-2</c:v>
                </c:pt>
                <c:pt idx="93">
                  <c:v>2.6704017072916031E-2</c:v>
                </c:pt>
                <c:pt idx="94">
                  <c:v>2.6365188881754875E-2</c:v>
                </c:pt>
                <c:pt idx="95">
                  <c:v>2.6365188881754875E-2</c:v>
                </c:pt>
                <c:pt idx="96">
                  <c:v>2.5995498523116112E-2</c:v>
                </c:pt>
                <c:pt idx="97">
                  <c:v>2.559082955121994E-2</c:v>
                </c:pt>
                <c:pt idx="98">
                  <c:v>2.5253018364310265E-2</c:v>
                </c:pt>
                <c:pt idx="99">
                  <c:v>2.4978611618280411E-2</c:v>
                </c:pt>
                <c:pt idx="100">
                  <c:v>2.4868825450539589E-2</c:v>
                </c:pt>
                <c:pt idx="101">
                  <c:v>2.4861725047230721E-2</c:v>
                </c:pt>
                <c:pt idx="102">
                  <c:v>2.5040207430720329E-2</c:v>
                </c:pt>
                <c:pt idx="103">
                  <c:v>2.5311628356575966E-2</c:v>
                </c:pt>
                <c:pt idx="104">
                  <c:v>2.5728635489940643E-2</c:v>
                </c:pt>
                <c:pt idx="105">
                  <c:v>2.6258205994963646E-2</c:v>
                </c:pt>
                <c:pt idx="106">
                  <c:v>2.6969213038682938E-2</c:v>
                </c:pt>
                <c:pt idx="107">
                  <c:v>2.77556162327528E-2</c:v>
                </c:pt>
                <c:pt idx="108">
                  <c:v>2.867632731795311E-2</c:v>
                </c:pt>
                <c:pt idx="109">
                  <c:v>2.9664140194654465E-2</c:v>
                </c:pt>
                <c:pt idx="110">
                  <c:v>3.0732080340385437E-2</c:v>
                </c:pt>
                <c:pt idx="111">
                  <c:v>3.1788662075996399E-2</c:v>
                </c:pt>
                <c:pt idx="112">
                  <c:v>3.2918207347393036E-2</c:v>
                </c:pt>
                <c:pt idx="113">
                  <c:v>3.4068338572978973E-2</c:v>
                </c:pt>
                <c:pt idx="114">
                  <c:v>3.5232581198215485E-2</c:v>
                </c:pt>
                <c:pt idx="115">
                  <c:v>3.6378774791955948E-2</c:v>
                </c:pt>
                <c:pt idx="116">
                  <c:v>3.7481028586626053E-2</c:v>
                </c:pt>
                <c:pt idx="117">
                  <c:v>3.8450922816991806E-2</c:v>
                </c:pt>
                <c:pt idx="118">
                  <c:v>3.935474157333374E-2</c:v>
                </c:pt>
                <c:pt idx="119">
                  <c:v>4.1230540722608566E-2</c:v>
                </c:pt>
                <c:pt idx="120">
                  <c:v>4.4033024460077286E-2</c:v>
                </c:pt>
                <c:pt idx="121">
                  <c:v>4.4804874807596207E-2</c:v>
                </c:pt>
                <c:pt idx="122">
                  <c:v>4.89608533680439E-2</c:v>
                </c:pt>
                <c:pt idx="123">
                  <c:v>5.266011506319046E-2</c:v>
                </c:pt>
                <c:pt idx="124">
                  <c:v>8.4289029240608215E-2</c:v>
                </c:pt>
                <c:pt idx="125">
                  <c:v>8.5110992193222046E-2</c:v>
                </c:pt>
              </c:numCache>
            </c:numRef>
          </c:val>
          <c:smooth val="1"/>
          <c:extLst>
            <c:ext xmlns:c16="http://schemas.microsoft.com/office/drawing/2014/chart" uri="{C3380CC4-5D6E-409C-BE32-E72D297353CC}">
              <c16:uniqueId val="{00000000-AAA7-2945-BF93-66A2371498E3}"/>
            </c:ext>
          </c:extLst>
        </c:ser>
        <c:dLbls>
          <c:showLegendKey val="0"/>
          <c:showVal val="0"/>
          <c:showCatName val="0"/>
          <c:showSerName val="0"/>
          <c:showPercent val="0"/>
          <c:showBubbleSize val="0"/>
        </c:dLbls>
        <c:smooth val="0"/>
        <c:axId val="589150392"/>
        <c:axId val="589150784"/>
      </c:lineChart>
      <c:catAx>
        <c:axId val="589150392"/>
        <c:scaling>
          <c:orientation val="minMax"/>
        </c:scaling>
        <c:delete val="0"/>
        <c:axPos val="b"/>
        <c:majorGridlines>
          <c:spPr>
            <a:ln w="9525">
              <a:solidFill>
                <a:srgbClr val="E0E0E0"/>
              </a:solidFill>
              <a:prstDash val="sysDash"/>
            </a:ln>
          </c:spPr>
        </c:majorGridlines>
        <c:numFmt formatCode="General" sourceLinked="0"/>
        <c:majorTickMark val="out"/>
        <c:minorTickMark val="none"/>
        <c:tickLblPos val="low"/>
        <c:spPr>
          <a:ln w="12700">
            <a:solidFill>
              <a:srgbClr val="BEBEBE"/>
            </a:solidFill>
            <a:prstDash val="solid"/>
          </a:ln>
        </c:spPr>
        <c:txPr>
          <a:bodyPr rot="0" vert="horz"/>
          <a:lstStyle/>
          <a:p>
            <a:pPr>
              <a:defRPr/>
            </a:pPr>
            <a:endParaRPr lang="en-US"/>
          </a:p>
        </c:txPr>
        <c:crossAx val="589150784"/>
        <c:crossesAt val="0"/>
        <c:auto val="1"/>
        <c:lblAlgn val="ctr"/>
        <c:lblOffset val="100"/>
        <c:tickLblSkip val="10"/>
        <c:tickMarkSkip val="10"/>
        <c:noMultiLvlLbl val="0"/>
      </c:catAx>
      <c:valAx>
        <c:axId val="589150784"/>
        <c:scaling>
          <c:orientation val="minMax"/>
          <c:max val="9.2499999999999999E-2"/>
          <c:min val="0.01"/>
        </c:scaling>
        <c:delete val="0"/>
        <c:axPos val="l"/>
        <c:majorGridlines>
          <c:spPr>
            <a:ln w="9525">
              <a:solidFill>
                <a:srgbClr val="E0E0E0"/>
              </a:solidFill>
              <a:prstDash val="sysDash"/>
            </a:ln>
          </c:spPr>
        </c:majorGridlines>
        <c:title>
          <c:tx>
            <c:rich>
              <a:bodyPr/>
              <a:lstStyle/>
              <a:p>
                <a:pPr>
                  <a:defRPr/>
                </a:pPr>
                <a:r>
                  <a:rPr lang="fr-FR"/>
                  <a:t>Per adult annual growth rate in wealth,</a:t>
                </a:r>
                <a:br>
                  <a:rPr lang="fr-FR"/>
                </a:br>
                <a:r>
                  <a:rPr lang="fr-FR"/>
                  <a:t>1995-2025, net of inflation</a:t>
                </a:r>
              </a:p>
            </c:rich>
          </c:tx>
          <c:layout>
            <c:manualLayout>
              <c:xMode val="edge"/>
              <c:yMode val="edge"/>
              <c:x val="5.5096418732782371E-3"/>
              <c:y val="7.6636763357470619E-2"/>
            </c:manualLayout>
          </c:layout>
          <c:overlay val="0"/>
        </c:title>
        <c:numFmt formatCode="0%" sourceLinked="0"/>
        <c:majorTickMark val="out"/>
        <c:minorTickMark val="none"/>
        <c:tickLblPos val="nextTo"/>
        <c:spPr>
          <a:ln w="12700">
            <a:solidFill>
              <a:srgbClr val="BEBEBE"/>
            </a:solidFill>
            <a:prstDash val="solid"/>
          </a:ln>
        </c:spPr>
        <c:txPr>
          <a:bodyPr rot="0" vert="horz"/>
          <a:lstStyle/>
          <a:p>
            <a:pPr>
              <a:defRPr/>
            </a:pPr>
            <a:endParaRPr lang="en-US"/>
          </a:p>
        </c:txPr>
        <c:crossAx val="589150392"/>
        <c:crosses val="autoZero"/>
        <c:crossBetween val="midCat"/>
        <c:majorUnit val="0.01"/>
      </c:valAx>
      <c:spPr>
        <a:noFill/>
        <a:ln w="25400">
          <a:noFill/>
        </a:ln>
      </c:spPr>
    </c:plotArea>
    <c:plotVisOnly val="1"/>
    <c:dispBlanksAs val="span"/>
    <c:showDLblsOverMax val="0"/>
  </c:chart>
  <c:spPr>
    <a:solidFill>
      <a:sysClr val="window" lastClr="FFFFFF"/>
    </a:solidFill>
    <a:ln w="9525">
      <a:noFill/>
    </a:ln>
  </c:spPr>
  <c:txPr>
    <a:bodyPr/>
    <a:lstStyle/>
    <a:p>
      <a:pPr>
        <a:defRPr sz="800" b="0" i="0" u="none" strike="noStrike" baseline="0">
          <a:solidFill>
            <a:srgbClr val="000000"/>
          </a:solidFill>
          <a:latin typeface="+mn-lt"/>
          <a:ea typeface="Arial"/>
          <a:cs typeface="Arial"/>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60" b="1" i="0" u="none" strike="noStrike" kern="1200" spc="0" baseline="0">
                <a:solidFill>
                  <a:schemeClr val="tx1"/>
                </a:solidFill>
                <a:latin typeface="+mn-lt"/>
                <a:ea typeface="+mn-ea"/>
                <a:cs typeface="+mn-cs"/>
              </a:defRPr>
            </a:pPr>
            <a:r>
              <a:rPr lang="es-MX" b="1">
                <a:solidFill>
                  <a:schemeClr val="tx1"/>
                </a:solidFill>
              </a:rPr>
              <a:t>Emissions shares by groups</a:t>
            </a:r>
          </a:p>
        </c:rich>
      </c:tx>
      <c:layout>
        <c:manualLayout>
          <c:xMode val="edge"/>
          <c:yMode val="edge"/>
          <c:x val="0.40532463566273119"/>
          <c:y val="0"/>
        </c:manualLayout>
      </c:layout>
      <c:overlay val="0"/>
      <c:spPr>
        <a:noFill/>
        <a:ln>
          <a:noFill/>
        </a:ln>
        <a:effectLst/>
      </c:spPr>
      <c:txPr>
        <a:bodyPr rot="0" spcFirstLastPara="1" vertOverflow="ellipsis" vert="horz" wrap="square" anchor="ctr" anchorCtr="1"/>
        <a:lstStyle/>
        <a:p>
          <a:pPr>
            <a:defRPr sz="96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0418342335307258"/>
          <c:y val="5.6081935410247627E-2"/>
          <c:w val="0.88039999132339852"/>
          <c:h val="0.57285520578133886"/>
        </c:manualLayout>
      </c:layout>
      <c:barChart>
        <c:barDir val="col"/>
        <c:grouping val="clustered"/>
        <c:varyColors val="0"/>
        <c:ser>
          <c:idx val="1"/>
          <c:order val="0"/>
          <c:tx>
            <c:strRef>
              <c:f>'C:\Users\r.gomez-carrera\Dropbox\WIR26-MP y RGC\versiones finales _mjpg\[Chapter6_mjpg.xlsx]data-F6.2.'!$A$3</c:f>
              <c:strCache>
                <c:ptCount val="1"/>
                <c:pt idx="0">
                  <c:v>Consumption</c:v>
                </c:pt>
              </c:strCache>
            </c:strRef>
          </c:tx>
          <c:spPr>
            <a:solidFill>
              <a:srgbClr val="2F9E2D"/>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'[41]data-F6.2.'!$B$2:$E$2</c:f>
              <c:strCache>
                <c:ptCount val="4"/>
                <c:pt idx="0">
                  <c:v>Bottom 50%</c:v>
                </c:pt>
                <c:pt idx="1">
                  <c:v>Middle 40%</c:v>
                </c:pt>
                <c:pt idx="2">
                  <c:v>Top 10%</c:v>
                </c:pt>
                <c:pt idx="3">
                  <c:v>Top 1%</c:v>
                </c:pt>
              </c:strCache>
            </c:strRef>
          </c:cat>
          <c:val>
            <c:numRef>
              <c:f>'[41]data-F6.2.'!$B$3:$E$3</c:f>
              <c:numCache>
                <c:formatCode>General</c:formatCode>
                <c:ptCount val="4"/>
                <c:pt idx="0">
                  <c:v>0.1</c:v>
                </c:pt>
                <c:pt idx="1">
                  <c:v>0.43</c:v>
                </c:pt>
                <c:pt idx="2">
                  <c:v>0.47</c:v>
                </c:pt>
                <c:pt idx="3">
                  <c:v>0.15</c:v>
                </c:pt>
              </c:numCache>
            </c:numRef>
          </c:val>
          <c:extLst>
            <c:ext xmlns:c16="http://schemas.microsoft.com/office/drawing/2014/chart" uri="{C3380CC4-5D6E-409C-BE32-E72D297353CC}">
              <c16:uniqueId val="{00000000-C4BA-47E8-9E79-0AF9C75CA3E1}"/>
            </c:ext>
          </c:extLst>
        </c:ser>
        <c:ser>
          <c:idx val="0"/>
          <c:order val="1"/>
          <c:tx>
            <c:strRef>
              <c:f>'C:\Users\r.gomez-carrera\Dropbox\WIR26-MP y RGC\versiones finales _mjpg\[Chapter6_mjpg.xlsx]data-F6.2.'!$A$4</c:f>
              <c:strCache>
                <c:ptCount val="1"/>
                <c:pt idx="0">
                  <c:v>Private ownership</c:v>
                </c:pt>
              </c:strCache>
            </c:strRef>
          </c:tx>
          <c:spPr>
            <a:solidFill>
              <a:srgbClr val="D52728"/>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'[41]data-F6.2.'!$B$2:$E$2</c:f>
              <c:strCache>
                <c:ptCount val="4"/>
                <c:pt idx="0">
                  <c:v>Bottom 50%</c:v>
                </c:pt>
                <c:pt idx="1">
                  <c:v>Middle 40%</c:v>
                </c:pt>
                <c:pt idx="2">
                  <c:v>Top 10%</c:v>
                </c:pt>
                <c:pt idx="3">
                  <c:v>Top 1%</c:v>
                </c:pt>
              </c:strCache>
            </c:strRef>
          </c:cat>
          <c:val>
            <c:numRef>
              <c:f>'[41]data-F6.2.'!$B$4:$E$4</c:f>
              <c:numCache>
                <c:formatCode>General</c:formatCode>
                <c:ptCount val="4"/>
                <c:pt idx="0">
                  <c:v>0.03</c:v>
                </c:pt>
                <c:pt idx="1">
                  <c:v>0.2</c:v>
                </c:pt>
                <c:pt idx="2">
                  <c:v>0.77</c:v>
                </c:pt>
                <c:pt idx="3">
                  <c:v>0.41</c:v>
                </c:pt>
              </c:numCache>
            </c:numRef>
          </c:val>
          <c:extLst>
            <c:ext xmlns:c16="http://schemas.microsoft.com/office/drawing/2014/chart" uri="{C3380CC4-5D6E-409C-BE32-E72D297353CC}">
              <c16:uniqueId val="{00000001-C4BA-47E8-9E79-0AF9C75CA3E1}"/>
            </c:ext>
          </c:extLst>
        </c:ser>
        <c:dLbls>
          <c:dLblPos val="outEnd"/>
          <c:showLegendKey val="0"/>
          <c:showVal val="1"/>
          <c:showCatName val="0"/>
          <c:showSerName val="0"/>
          <c:showPercent val="0"/>
          <c:showBubbleSize val="0"/>
        </c:dLbls>
        <c:gapWidth val="200"/>
        <c:axId val="1419622847"/>
        <c:axId val="1419609855"/>
      </c:barChart>
      <c:catAx>
        <c:axId val="1419622847"/>
        <c:scaling>
          <c:orientation val="minMax"/>
        </c:scaling>
        <c:delete val="0"/>
        <c:axPos val="b"/>
        <c:numFmt formatCode="General" sourceLinked="1"/>
        <c:majorTickMark val="out"/>
        <c:minorTickMark val="none"/>
        <c:tickLblPos val="nextTo"/>
        <c:spPr>
          <a:noFill/>
          <a:ln w="12700" cap="flat" cmpd="sng" algn="ctr">
            <a:solidFill>
              <a:schemeClr val="bg1">
                <a:lumMod val="6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419609855"/>
        <c:crosses val="autoZero"/>
        <c:auto val="1"/>
        <c:lblAlgn val="ctr"/>
        <c:lblOffset val="100"/>
        <c:noMultiLvlLbl val="0"/>
      </c:catAx>
      <c:valAx>
        <c:axId val="1419609855"/>
        <c:scaling>
          <c:orientation val="minMax"/>
        </c:scaling>
        <c:delete val="0"/>
        <c:axPos val="l"/>
        <c:majorGridlines>
          <c:spPr>
            <a:ln w="9525" cap="flat" cmpd="sng" algn="ctr">
              <a:solidFill>
                <a:schemeClr val="bg1">
                  <a:lumMod val="75000"/>
                </a:scheme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r>
                  <a:rPr lang="es-MX">
                    <a:solidFill>
                      <a:schemeClr val="tx1"/>
                    </a:solidFill>
                  </a:rPr>
                  <a:t>Share in  total emissions</a:t>
                </a:r>
              </a:p>
            </c:rich>
          </c:tx>
          <c:layout>
            <c:manualLayout>
              <c:xMode val="edge"/>
              <c:yMode val="edge"/>
              <c:x val="3.9710381873461255E-4"/>
              <c:y val="0.15554193769257105"/>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a:solidFill>
              <a:schemeClr val="bg1">
                <a:lumMod val="65000"/>
              </a:schemeClr>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419622847"/>
        <c:crosses val="autoZero"/>
        <c:crossBetween val="between"/>
      </c:valAx>
      <c:spPr>
        <a:noFill/>
        <a:ln>
          <a:noFill/>
        </a:ln>
        <a:effectLst/>
      </c:spPr>
    </c:plotArea>
    <c:legend>
      <c:legendPos val="b"/>
      <c:layout>
        <c:manualLayout>
          <c:xMode val="edge"/>
          <c:yMode val="edge"/>
          <c:x val="0.23108739506735212"/>
          <c:y val="0.69719420585685943"/>
          <c:w val="0.61049577051115067"/>
          <c:h val="4.8257446080109553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r>
              <a:rPr lang="es-MX" sz="800" b="1"/>
              <a:t>Female labor income shares, 1990−2025</a:t>
            </a:r>
          </a:p>
        </c:rich>
      </c:tx>
      <c:layout>
        <c:manualLayout>
          <c:xMode val="edge"/>
          <c:yMode val="edge"/>
          <c:x val="0.30613084152862635"/>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1643458468106421"/>
          <c:y val="5.2695779779774507E-2"/>
          <c:w val="0.88356541531893584"/>
          <c:h val="0.40172611841697942"/>
        </c:manualLayout>
      </c:layout>
      <c:barChart>
        <c:barDir val="col"/>
        <c:grouping val="clustered"/>
        <c:varyColors val="0"/>
        <c:ser>
          <c:idx val="1"/>
          <c:order val="0"/>
          <c:tx>
            <c:strRef>
              <c:f>'data-F5'!$A$3</c:f>
              <c:strCache>
                <c:ptCount val="1"/>
                <c:pt idx="0">
                  <c:v>1990</c:v>
                </c:pt>
              </c:strCache>
            </c:strRef>
          </c:tx>
          <c:spPr>
            <a:solidFill>
              <a:srgbClr val="EF87B6"/>
            </a:solidFill>
            <a:ln>
              <a:noFill/>
            </a:ln>
            <a:effectLst/>
          </c:spPr>
          <c:invertIfNegative val="0"/>
          <c:cat>
            <c:strRef>
              <c:f>'data-F5'!$B$2:$I$2</c:f>
              <c:strCache>
                <c:ptCount val="8"/>
                <c:pt idx="0">
                  <c:v>Middle East
&amp; North Africa</c:v>
                </c:pt>
                <c:pt idx="1">
                  <c:v>South &amp; Southeast
Asia</c:v>
                </c:pt>
                <c:pt idx="2">
                  <c:v>Sub-Saharan
Africa</c:v>
                </c:pt>
                <c:pt idx="3">
                  <c:v>East Asia</c:v>
                </c:pt>
                <c:pt idx="4">
                  <c:v>Latin America</c:v>
                </c:pt>
                <c:pt idx="5">
                  <c:v>Russia &amp;
Central Asia</c:v>
                </c:pt>
                <c:pt idx="6">
                  <c:v>Europe</c:v>
                </c:pt>
                <c:pt idx="7">
                  <c:v>North America
&amp; Oceania</c:v>
                </c:pt>
              </c:strCache>
            </c:strRef>
          </c:cat>
          <c:val>
            <c:numRef>
              <c:f>'data-F5'!$B$3:$I$3</c:f>
              <c:numCache>
                <c:formatCode>0%</c:formatCode>
                <c:ptCount val="8"/>
                <c:pt idx="0">
                  <c:v>0.15399334000000001</c:v>
                </c:pt>
                <c:pt idx="1">
                  <c:v>0.19652586999999999</c:v>
                </c:pt>
                <c:pt idx="2">
                  <c:v>0.27124500000000001</c:v>
                </c:pt>
                <c:pt idx="3">
                  <c:v>0.34939712000000001</c:v>
                </c:pt>
                <c:pt idx="4">
                  <c:v>0.29195851</c:v>
                </c:pt>
                <c:pt idx="5">
                  <c:v>0.36920895999999997</c:v>
                </c:pt>
                <c:pt idx="6">
                  <c:v>0.33350279999999999</c:v>
                </c:pt>
                <c:pt idx="7">
                  <c:v>0.33141068000000001</c:v>
                </c:pt>
              </c:numCache>
            </c:numRef>
          </c:val>
          <c:extLst xmlns:c15="http://schemas.microsoft.com/office/drawing/2012/chart">
            <c:ext xmlns:c16="http://schemas.microsoft.com/office/drawing/2014/chart" uri="{C3380CC4-5D6E-409C-BE32-E72D297353CC}">
              <c16:uniqueId val="{00000000-5589-094C-AD69-F56CF4BB5715}"/>
            </c:ext>
          </c:extLst>
        </c:ser>
        <c:ser>
          <c:idx val="3"/>
          <c:order val="1"/>
          <c:tx>
            <c:strRef>
              <c:f>'data-F5'!$A$4</c:f>
              <c:strCache>
                <c:ptCount val="1"/>
                <c:pt idx="0">
                  <c:v>2000</c:v>
                </c:pt>
              </c:strCache>
            </c:strRef>
          </c:tx>
          <c:spPr>
            <a:solidFill>
              <a:srgbClr val="FFDD00"/>
            </a:solidFill>
            <a:ln>
              <a:noFill/>
            </a:ln>
            <a:effectLst/>
          </c:spPr>
          <c:invertIfNegative val="0"/>
          <c:cat>
            <c:strRef>
              <c:f>'data-F5'!$B$2:$I$2</c:f>
              <c:strCache>
                <c:ptCount val="8"/>
                <c:pt idx="0">
                  <c:v>Middle East
&amp; North Africa</c:v>
                </c:pt>
                <c:pt idx="1">
                  <c:v>South &amp; Southeast
Asia</c:v>
                </c:pt>
                <c:pt idx="2">
                  <c:v>Sub-Saharan
Africa</c:v>
                </c:pt>
                <c:pt idx="3">
                  <c:v>East Asia</c:v>
                </c:pt>
                <c:pt idx="4">
                  <c:v>Latin America</c:v>
                </c:pt>
                <c:pt idx="5">
                  <c:v>Russia &amp;
Central Asia</c:v>
                </c:pt>
                <c:pt idx="6">
                  <c:v>Europe</c:v>
                </c:pt>
                <c:pt idx="7">
                  <c:v>North America
&amp; Oceania</c:v>
                </c:pt>
              </c:strCache>
            </c:strRef>
          </c:cat>
          <c:val>
            <c:numRef>
              <c:f>'data-F5'!$B$4:$I$4</c:f>
              <c:numCache>
                <c:formatCode>0%</c:formatCode>
                <c:ptCount val="8"/>
                <c:pt idx="0">
                  <c:v>0.15423031000000001</c:v>
                </c:pt>
                <c:pt idx="1">
                  <c:v>0.20603472</c:v>
                </c:pt>
                <c:pt idx="2">
                  <c:v>0.27102854999999998</c:v>
                </c:pt>
                <c:pt idx="3">
                  <c:v>0.35063886999999999</c:v>
                </c:pt>
                <c:pt idx="4">
                  <c:v>0.31028777000000002</c:v>
                </c:pt>
                <c:pt idx="5">
                  <c:v>0.36839765000000002</c:v>
                </c:pt>
                <c:pt idx="6">
                  <c:v>0.34655114999999997</c:v>
                </c:pt>
                <c:pt idx="7">
                  <c:v>0.34720646999999999</c:v>
                </c:pt>
              </c:numCache>
            </c:numRef>
          </c:val>
          <c:extLst xmlns:c15="http://schemas.microsoft.com/office/drawing/2012/chart">
            <c:ext xmlns:c16="http://schemas.microsoft.com/office/drawing/2014/chart" uri="{C3380CC4-5D6E-409C-BE32-E72D297353CC}">
              <c16:uniqueId val="{00000001-5589-094C-AD69-F56CF4BB5715}"/>
            </c:ext>
          </c:extLst>
        </c:ser>
        <c:ser>
          <c:idx val="5"/>
          <c:order val="2"/>
          <c:tx>
            <c:strRef>
              <c:f>'data-F5'!$A$5</c:f>
              <c:strCache>
                <c:ptCount val="1"/>
                <c:pt idx="0">
                  <c:v>2010</c:v>
                </c:pt>
              </c:strCache>
            </c:strRef>
          </c:tx>
          <c:spPr>
            <a:solidFill>
              <a:srgbClr val="0569B5"/>
            </a:solidFill>
            <a:ln>
              <a:noFill/>
            </a:ln>
            <a:effectLst/>
          </c:spPr>
          <c:invertIfNegative val="0"/>
          <c:cat>
            <c:strRef>
              <c:f>'data-F5'!$B$2:$I$2</c:f>
              <c:strCache>
                <c:ptCount val="8"/>
                <c:pt idx="0">
                  <c:v>Middle East
&amp; North Africa</c:v>
                </c:pt>
                <c:pt idx="1">
                  <c:v>South &amp; Southeast
Asia</c:v>
                </c:pt>
                <c:pt idx="2">
                  <c:v>Sub-Saharan
Africa</c:v>
                </c:pt>
                <c:pt idx="3">
                  <c:v>East Asia</c:v>
                </c:pt>
                <c:pt idx="4">
                  <c:v>Latin America</c:v>
                </c:pt>
                <c:pt idx="5">
                  <c:v>Russia &amp;
Central Asia</c:v>
                </c:pt>
                <c:pt idx="6">
                  <c:v>Europe</c:v>
                </c:pt>
                <c:pt idx="7">
                  <c:v>North America
&amp; Oceania</c:v>
                </c:pt>
              </c:strCache>
            </c:strRef>
          </c:cat>
          <c:val>
            <c:numRef>
              <c:f>'data-F5'!$B$5:$I$5</c:f>
              <c:numCache>
                <c:formatCode>0%</c:formatCode>
                <c:ptCount val="8"/>
                <c:pt idx="0">
                  <c:v>0.15220816000000001</c:v>
                </c:pt>
                <c:pt idx="1">
                  <c:v>0.20510407</c:v>
                </c:pt>
                <c:pt idx="2">
                  <c:v>0.27373966999999999</c:v>
                </c:pt>
                <c:pt idx="3">
                  <c:v>0.33871066999999999</c:v>
                </c:pt>
                <c:pt idx="4">
                  <c:v>0.34064969</c:v>
                </c:pt>
                <c:pt idx="5">
                  <c:v>0.37532799999999999</c:v>
                </c:pt>
                <c:pt idx="6">
                  <c:v>0.37863305000000003</c:v>
                </c:pt>
                <c:pt idx="7">
                  <c:v>0.37516588000000001</c:v>
                </c:pt>
              </c:numCache>
            </c:numRef>
          </c:val>
          <c:extLst xmlns:c15="http://schemas.microsoft.com/office/drawing/2012/chart">
            <c:ext xmlns:c16="http://schemas.microsoft.com/office/drawing/2014/chart" uri="{C3380CC4-5D6E-409C-BE32-E72D297353CC}">
              <c16:uniqueId val="{00000002-5589-094C-AD69-F56CF4BB5715}"/>
            </c:ext>
          </c:extLst>
        </c:ser>
        <c:ser>
          <c:idx val="7"/>
          <c:order val="3"/>
          <c:tx>
            <c:strRef>
              <c:f>'data-F5'!$A$6</c:f>
              <c:strCache>
                <c:ptCount val="1"/>
                <c:pt idx="0">
                  <c:v>2020</c:v>
                </c:pt>
              </c:strCache>
            </c:strRef>
          </c:tx>
          <c:spPr>
            <a:solidFill>
              <a:srgbClr val="E3000A"/>
            </a:solidFill>
            <a:ln>
              <a:noFill/>
            </a:ln>
            <a:effectLst/>
          </c:spPr>
          <c:invertIfNegative val="0"/>
          <c:cat>
            <c:strRef>
              <c:f>'data-F5'!$B$2:$I$2</c:f>
              <c:strCache>
                <c:ptCount val="8"/>
                <c:pt idx="0">
                  <c:v>Middle East
&amp; North Africa</c:v>
                </c:pt>
                <c:pt idx="1">
                  <c:v>South &amp; Southeast
Asia</c:v>
                </c:pt>
                <c:pt idx="2">
                  <c:v>Sub-Saharan
Africa</c:v>
                </c:pt>
                <c:pt idx="3">
                  <c:v>East Asia</c:v>
                </c:pt>
                <c:pt idx="4">
                  <c:v>Latin America</c:v>
                </c:pt>
                <c:pt idx="5">
                  <c:v>Russia &amp;
Central Asia</c:v>
                </c:pt>
                <c:pt idx="6">
                  <c:v>Europe</c:v>
                </c:pt>
                <c:pt idx="7">
                  <c:v>North America
&amp; Oceania</c:v>
                </c:pt>
              </c:strCache>
            </c:strRef>
          </c:cat>
          <c:val>
            <c:numRef>
              <c:f>'data-F5'!$B$6:$I$6</c:f>
              <c:numCache>
                <c:formatCode>0%</c:formatCode>
                <c:ptCount val="8"/>
                <c:pt idx="0">
                  <c:v>0.15735289</c:v>
                </c:pt>
                <c:pt idx="1">
                  <c:v>0.20529828999999999</c:v>
                </c:pt>
                <c:pt idx="2">
                  <c:v>0.27876359000000001</c:v>
                </c:pt>
                <c:pt idx="3">
                  <c:v>0.33791234999999997</c:v>
                </c:pt>
                <c:pt idx="4">
                  <c:v>0.35764637999999999</c:v>
                </c:pt>
                <c:pt idx="5">
                  <c:v>0.37157499999999999</c:v>
                </c:pt>
                <c:pt idx="6">
                  <c:v>0.39757218999999999</c:v>
                </c:pt>
                <c:pt idx="7">
                  <c:v>0.39424207999999999</c:v>
                </c:pt>
              </c:numCache>
            </c:numRef>
          </c:val>
          <c:extLst>
            <c:ext xmlns:c16="http://schemas.microsoft.com/office/drawing/2014/chart" uri="{C3380CC4-5D6E-409C-BE32-E72D297353CC}">
              <c16:uniqueId val="{00000003-5589-094C-AD69-F56CF4BB5715}"/>
            </c:ext>
          </c:extLst>
        </c:ser>
        <c:ser>
          <c:idx val="0"/>
          <c:order val="4"/>
          <c:tx>
            <c:strRef>
              <c:f>'data-F5'!$A$7</c:f>
              <c:strCache>
                <c:ptCount val="1"/>
                <c:pt idx="0">
                  <c:v>2025</c:v>
                </c:pt>
              </c:strCache>
            </c:strRef>
          </c:tx>
          <c:spPr>
            <a:solidFill>
              <a:srgbClr val="2F9E2D"/>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'data-F5'!$B$2:$I$2</c:f>
              <c:strCache>
                <c:ptCount val="8"/>
                <c:pt idx="0">
                  <c:v>Middle East
&amp; North Africa</c:v>
                </c:pt>
                <c:pt idx="1">
                  <c:v>South &amp; Southeast
Asia</c:v>
                </c:pt>
                <c:pt idx="2">
                  <c:v>Sub-Saharan
Africa</c:v>
                </c:pt>
                <c:pt idx="3">
                  <c:v>East Asia</c:v>
                </c:pt>
                <c:pt idx="4">
                  <c:v>Latin America</c:v>
                </c:pt>
                <c:pt idx="5">
                  <c:v>Russia &amp;
Central Asia</c:v>
                </c:pt>
                <c:pt idx="6">
                  <c:v>Europe</c:v>
                </c:pt>
                <c:pt idx="7">
                  <c:v>North America
&amp; Oceania</c:v>
                </c:pt>
              </c:strCache>
            </c:strRef>
          </c:cat>
          <c:val>
            <c:numRef>
              <c:f>'data-F5'!$B$7:$I$7</c:f>
              <c:numCache>
                <c:formatCode>0%</c:formatCode>
                <c:ptCount val="8"/>
                <c:pt idx="0">
                  <c:v>0.1558825820684433</c:v>
                </c:pt>
                <c:pt idx="1">
                  <c:v>0.20411399006843567</c:v>
                </c:pt>
                <c:pt idx="2">
                  <c:v>0.27825453877449036</c:v>
                </c:pt>
                <c:pt idx="3">
                  <c:v>0.33814442157745361</c:v>
                </c:pt>
                <c:pt idx="4">
                  <c:v>0.36333474516868591</c:v>
                </c:pt>
                <c:pt idx="5">
                  <c:v>0.37464514374732971</c:v>
                </c:pt>
                <c:pt idx="6">
                  <c:v>0.39772406220436096</c:v>
                </c:pt>
                <c:pt idx="7">
                  <c:v>0.40090945363044739</c:v>
                </c:pt>
              </c:numCache>
            </c:numRef>
          </c:val>
          <c:extLst>
            <c:ext xmlns:c16="http://schemas.microsoft.com/office/drawing/2014/chart" uri="{C3380CC4-5D6E-409C-BE32-E72D297353CC}">
              <c16:uniqueId val="{00000004-5589-094C-AD69-F56CF4BB5715}"/>
            </c:ext>
          </c:extLst>
        </c:ser>
        <c:dLbls>
          <c:showLegendKey val="0"/>
          <c:showVal val="0"/>
          <c:showCatName val="0"/>
          <c:showSerName val="0"/>
          <c:showPercent val="0"/>
          <c:showBubbleSize val="0"/>
        </c:dLbls>
        <c:gapWidth val="219"/>
        <c:overlap val="-27"/>
        <c:axId val="1799813232"/>
        <c:axId val="32613023"/>
        <c:extLst/>
      </c:barChart>
      <c:catAx>
        <c:axId val="1799813232"/>
        <c:scaling>
          <c:orientation val="minMax"/>
        </c:scaling>
        <c:delete val="0"/>
        <c:axPos val="b"/>
        <c:numFmt formatCode="General" sourceLinked="1"/>
        <c:majorTickMark val="out"/>
        <c:minorTickMark val="none"/>
        <c:tickLblPos val="nextTo"/>
        <c:spPr>
          <a:noFill/>
          <a:ln w="12700" cap="flat" cmpd="sng" algn="ctr">
            <a:solidFill>
              <a:srgbClr val="D5D5D5"/>
            </a:solidFill>
            <a:round/>
          </a:ln>
          <a:effectLst/>
        </c:spPr>
        <c:txPr>
          <a:bodyPr rot="-5400000" spcFirstLastPara="1" vertOverflow="ellipsis" wrap="square" anchor="t"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32613023"/>
        <c:crosses val="autoZero"/>
        <c:auto val="1"/>
        <c:lblAlgn val="ctr"/>
        <c:lblOffset val="100"/>
        <c:tickMarkSkip val="1"/>
        <c:noMultiLvlLbl val="0"/>
      </c:catAx>
      <c:valAx>
        <c:axId val="32613023"/>
        <c:scaling>
          <c:orientation val="minMax"/>
          <c:max val="0.6"/>
        </c:scaling>
        <c:delete val="0"/>
        <c:axPos val="l"/>
        <c:majorGridlines>
          <c:spPr>
            <a:ln w="12700" cap="flat" cmpd="sng" algn="ctr">
              <a:solidFill>
                <a:srgbClr val="EAEAEA"/>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en-US"/>
                  <a:t>Female labor income share (%)</a:t>
                </a:r>
              </a:p>
            </c:rich>
          </c:tx>
          <c:layout>
            <c:manualLayout>
              <c:xMode val="edge"/>
              <c:yMode val="edge"/>
              <c:x val="1.4832336829265637E-2"/>
              <c:y val="5.9381055443658605E-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D5D5D5"/>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799813232"/>
        <c:crosses val="autoZero"/>
        <c:crossBetween val="between"/>
      </c:valAx>
      <c:spPr>
        <a:noFill/>
        <a:ln>
          <a:noFill/>
        </a:ln>
        <a:effectLst/>
      </c:spPr>
    </c:plotArea>
    <c:legend>
      <c:legendPos val="t"/>
      <c:layout>
        <c:manualLayout>
          <c:xMode val="edge"/>
          <c:yMode val="edge"/>
          <c:x val="8.08671219002189E-2"/>
          <c:y val="0.75521122177858635"/>
          <c:w val="0.91726511364502672"/>
          <c:h val="3.1322986414729477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rot="-5400000" vert="horz" anchor="t" anchorCtr="1"/>
    <a:lstStyle/>
    <a:p>
      <a:pPr>
        <a:defRPr sz="800">
          <a:solidFill>
            <a:schemeClr val="tx1"/>
          </a:solidFill>
          <a:latin typeface="+mn-lt"/>
          <a:cs typeface="Arial" panose="020B0604020202020204" pitchFamily="34" charset="0"/>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800" b="1" i="0" u="none" strike="noStrike" kern="1200" spc="0" baseline="0">
                <a:solidFill>
                  <a:schemeClr val="tx1"/>
                </a:solidFill>
                <a:latin typeface="+mn-lt"/>
                <a:ea typeface="+mn-ea"/>
                <a:cs typeface="+mn-cs"/>
              </a:defRPr>
            </a:pPr>
            <a:r>
              <a:rPr lang="es-MX" sz="800" b="1">
                <a:solidFill>
                  <a:schemeClr val="tx1"/>
                </a:solidFill>
              </a:rPr>
              <a:t>Gender gap including domestic labor hours, 2020−2025</a:t>
            </a:r>
          </a:p>
          <a:p>
            <a:pPr algn="ctr" rtl="0">
              <a:defRPr sz="800" b="1">
                <a:solidFill>
                  <a:schemeClr val="tx1"/>
                </a:solidFill>
              </a:defRPr>
            </a:pPr>
            <a:r>
              <a:rPr lang="es-MX" sz="800" b="1">
                <a:solidFill>
                  <a:schemeClr val="tx1"/>
                </a:solidFill>
              </a:rPr>
              <a:t>Hours worked per week</a:t>
            </a:r>
          </a:p>
        </c:rich>
      </c:tx>
      <c:layout>
        <c:manualLayout>
          <c:xMode val="edge"/>
          <c:yMode val="edge"/>
          <c:x val="0.24183042438203242"/>
          <c:y val="0"/>
        </c:manualLayout>
      </c:layout>
      <c:overlay val="0"/>
      <c:spPr>
        <a:noFill/>
        <a:ln>
          <a:noFill/>
        </a:ln>
        <a:effectLst/>
      </c:spPr>
      <c:txPr>
        <a:bodyPr rot="0" spcFirstLastPara="1" vertOverflow="ellipsis" vert="horz" wrap="square" anchor="ctr" anchorCtr="1"/>
        <a:lstStyle/>
        <a:p>
          <a:pPr algn="ctr" rtl="0">
            <a:defRPr sz="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2076787922170885"/>
          <c:y val="0.10100000000000001"/>
          <c:w val="0.86246480553567173"/>
          <c:h val="0.52145932807350137"/>
        </c:manualLayout>
      </c:layout>
      <c:barChart>
        <c:barDir val="col"/>
        <c:grouping val="stacked"/>
        <c:varyColors val="0"/>
        <c:ser>
          <c:idx val="0"/>
          <c:order val="0"/>
          <c:tx>
            <c:strRef>
              <c:f>'data-F6.a.'!$B$2</c:f>
              <c:strCache>
                <c:ptCount val="1"/>
                <c:pt idx="0">
                  <c:v>Economic Labor</c:v>
                </c:pt>
              </c:strCache>
            </c:strRef>
          </c:tx>
          <c:spPr>
            <a:solidFill>
              <a:schemeClr val="bg1"/>
            </a:solidFill>
            <a:ln w="22225">
              <a:solidFill>
                <a:schemeClr val="tx1"/>
              </a:solidFill>
            </a:ln>
            <a:effectLst/>
          </c:spPr>
          <c:invertIfNegative val="0"/>
          <c:dPt>
            <c:idx val="0"/>
            <c:invertIfNegative val="0"/>
            <c:bubble3D val="0"/>
            <c:spPr>
              <a:solidFill>
                <a:srgbClr val="2F9E2D"/>
              </a:solidFill>
              <a:ln w="22225">
                <a:solidFill>
                  <a:schemeClr val="tx1"/>
                </a:solidFill>
              </a:ln>
              <a:effectLst/>
            </c:spPr>
            <c:extLst>
              <c:ext xmlns:c16="http://schemas.microsoft.com/office/drawing/2014/chart" uri="{C3380CC4-5D6E-409C-BE32-E72D297353CC}">
                <c16:uniqueId val="{00000001-C57E-3146-B0F9-1442E48BB6E7}"/>
              </c:ext>
            </c:extLst>
          </c:dPt>
          <c:dPt>
            <c:idx val="1"/>
            <c:invertIfNegative val="0"/>
            <c:bubble3D val="0"/>
            <c:spPr>
              <a:solidFill>
                <a:srgbClr val="E3000A"/>
              </a:solidFill>
              <a:ln w="22225">
                <a:solidFill>
                  <a:schemeClr val="tx1"/>
                </a:solidFill>
              </a:ln>
              <a:effectLst/>
            </c:spPr>
            <c:extLst>
              <c:ext xmlns:c16="http://schemas.microsoft.com/office/drawing/2014/chart" uri="{C3380CC4-5D6E-409C-BE32-E72D297353CC}">
                <c16:uniqueId val="{00000003-C57E-3146-B0F9-1442E48BB6E7}"/>
              </c:ext>
            </c:extLst>
          </c:dPt>
          <c:cat>
            <c:strRef>
              <c:f>'data-F6.a.'!$A$3:$A$4</c:f>
              <c:strCache>
                <c:ptCount val="2"/>
                <c:pt idx="0">
                  <c:v>Women</c:v>
                </c:pt>
                <c:pt idx="1">
                  <c:v>Men</c:v>
                </c:pt>
              </c:strCache>
            </c:strRef>
          </c:cat>
          <c:val>
            <c:numRef>
              <c:f>'data-F6.a.'!$B$3:$C$3</c:f>
              <c:numCache>
                <c:formatCode>0</c:formatCode>
                <c:ptCount val="2"/>
                <c:pt idx="0">
                  <c:v>21.1</c:v>
                </c:pt>
                <c:pt idx="1">
                  <c:v>32.1</c:v>
                </c:pt>
              </c:numCache>
            </c:numRef>
          </c:val>
          <c:extLst>
            <c:ext xmlns:c16="http://schemas.microsoft.com/office/drawing/2014/chart" uri="{C3380CC4-5D6E-409C-BE32-E72D297353CC}">
              <c16:uniqueId val="{00000004-C57E-3146-B0F9-1442E48BB6E7}"/>
            </c:ext>
          </c:extLst>
        </c:ser>
        <c:ser>
          <c:idx val="1"/>
          <c:order val="1"/>
          <c:tx>
            <c:strRef>
              <c:f>'data-F6.a.'!$C$2</c:f>
              <c:strCache>
                <c:ptCount val="1"/>
                <c:pt idx="0">
                  <c:v>Domestic Labor</c:v>
                </c:pt>
              </c:strCache>
            </c:strRef>
          </c:tx>
          <c:spPr>
            <a:solidFill>
              <a:schemeClr val="bg1"/>
            </a:solidFill>
            <a:ln w="25400" cap="rnd">
              <a:solidFill>
                <a:schemeClr val="tx1"/>
              </a:solidFill>
              <a:prstDash val="sysDot"/>
            </a:ln>
            <a:effectLst/>
          </c:spPr>
          <c:invertIfNegative val="0"/>
          <c:dPt>
            <c:idx val="0"/>
            <c:invertIfNegative val="0"/>
            <c:bubble3D val="0"/>
            <c:spPr>
              <a:solidFill>
                <a:srgbClr val="2F9E2D"/>
              </a:solidFill>
              <a:ln w="25400" cap="rnd">
                <a:solidFill>
                  <a:schemeClr val="tx1"/>
                </a:solidFill>
                <a:prstDash val="sysDot"/>
              </a:ln>
              <a:effectLst/>
            </c:spPr>
            <c:extLst>
              <c:ext xmlns:c16="http://schemas.microsoft.com/office/drawing/2014/chart" uri="{C3380CC4-5D6E-409C-BE32-E72D297353CC}">
                <c16:uniqueId val="{00000006-C57E-3146-B0F9-1442E48BB6E7}"/>
              </c:ext>
            </c:extLst>
          </c:dPt>
          <c:dPt>
            <c:idx val="1"/>
            <c:invertIfNegative val="0"/>
            <c:bubble3D val="0"/>
            <c:spPr>
              <a:solidFill>
                <a:srgbClr val="E3000A"/>
              </a:solidFill>
              <a:ln w="25400" cap="rnd">
                <a:solidFill>
                  <a:schemeClr val="tx1"/>
                </a:solidFill>
                <a:prstDash val="sysDot"/>
              </a:ln>
              <a:effectLst/>
            </c:spPr>
            <c:extLst>
              <c:ext xmlns:c16="http://schemas.microsoft.com/office/drawing/2014/chart" uri="{C3380CC4-5D6E-409C-BE32-E72D297353CC}">
                <c16:uniqueId val="{00000008-C57E-3146-B0F9-1442E48BB6E7}"/>
              </c:ext>
            </c:extLst>
          </c:dPt>
          <c:dLbls>
            <c:dLbl>
              <c:idx val="0"/>
              <c:layout>
                <c:manualLayout>
                  <c:x val="4.8612204724409452E-3"/>
                  <c:y val="-0.16944444444444448"/>
                </c:manualLayout>
              </c:layout>
              <c:tx>
                <c:rich>
                  <a:bodyPr/>
                  <a:lstStyle/>
                  <a:p>
                    <a:r>
                      <a:rPr lang="en-US"/>
                      <a:t>53</a:t>
                    </a:r>
                  </a:p>
                </c:rich>
              </c:tx>
              <c:dLblPos val="ctr"/>
              <c:showLegendKey val="0"/>
              <c:showVal val="1"/>
              <c:showCatName val="0"/>
              <c:showSerName val="0"/>
              <c:showPercent val="0"/>
              <c:showBubbleSize val="0"/>
              <c:extLst>
                <c:ext xmlns:c15="http://schemas.microsoft.com/office/drawing/2012/chart" uri="{CE6537A1-D6FC-4f65-9D91-7224C49458BB}">
                  <c15:layout>
                    <c:manualLayout>
                      <c:w val="6.9652777777777772E-2"/>
                      <c:h val="6.2305555555555558E-2"/>
                    </c:manualLayout>
                  </c15:layout>
                </c:ext>
                <c:ext xmlns:c16="http://schemas.microsoft.com/office/drawing/2014/chart" uri="{C3380CC4-5D6E-409C-BE32-E72D297353CC}">
                  <c16:uniqueId val="{00000006-C57E-3146-B0F9-1442E48BB6E7}"/>
                </c:ext>
              </c:extLst>
            </c:dLbl>
            <c:dLbl>
              <c:idx val="1"/>
              <c:layout>
                <c:manualLayout>
                  <c:x val="7.6917421431339306E-3"/>
                  <c:y val="-8.1944396482782345E-2"/>
                </c:manualLayout>
              </c:layout>
              <c:tx>
                <c:rich>
                  <a:bodyPr/>
                  <a:lstStyle/>
                  <a:p>
                    <a:r>
                      <a:rPr lang="en-US"/>
                      <a:t>43</a:t>
                    </a:r>
                  </a:p>
                </c:rich>
              </c:tx>
              <c:dLblPos val="ctr"/>
              <c:showLegendKey val="0"/>
              <c:showVal val="1"/>
              <c:showCatName val="0"/>
              <c:showSerName val="0"/>
              <c:showPercent val="0"/>
              <c:showBubbleSize val="0"/>
              <c:extLst>
                <c:ext xmlns:c15="http://schemas.microsoft.com/office/drawing/2012/chart" uri="{CE6537A1-D6FC-4f65-9D91-7224C49458BB}">
                  <c15:layout>
                    <c:manualLayout>
                      <c:w val="4.1980597147160452E-2"/>
                      <c:h val="5.9527873701102046E-2"/>
                    </c:manualLayout>
                  </c15:layout>
                </c:ext>
                <c:ext xmlns:c16="http://schemas.microsoft.com/office/drawing/2014/chart" uri="{C3380CC4-5D6E-409C-BE32-E72D297353CC}">
                  <c16:uniqueId val="{00000008-C57E-3146-B0F9-1442E48BB6E7}"/>
                </c:ext>
              </c:extLst>
            </c:dLbl>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'data-F6.a.'!$A$3:$A$4</c:f>
              <c:strCache>
                <c:ptCount val="2"/>
                <c:pt idx="0">
                  <c:v>Women</c:v>
                </c:pt>
                <c:pt idx="1">
                  <c:v>Men</c:v>
                </c:pt>
              </c:strCache>
            </c:strRef>
          </c:cat>
          <c:val>
            <c:numRef>
              <c:f>'data-F6.a.'!$B$4:$C$4</c:f>
              <c:numCache>
                <c:formatCode>0</c:formatCode>
                <c:ptCount val="2"/>
                <c:pt idx="0">
                  <c:v>32.700000000000003</c:v>
                </c:pt>
                <c:pt idx="1">
                  <c:v>10.7</c:v>
                </c:pt>
              </c:numCache>
            </c:numRef>
          </c:val>
          <c:extLst>
            <c:ext xmlns:c16="http://schemas.microsoft.com/office/drawing/2014/chart" uri="{C3380CC4-5D6E-409C-BE32-E72D297353CC}">
              <c16:uniqueId val="{00000009-C57E-3146-B0F9-1442E48BB6E7}"/>
            </c:ext>
          </c:extLst>
        </c:ser>
        <c:dLbls>
          <c:showLegendKey val="0"/>
          <c:showVal val="0"/>
          <c:showCatName val="0"/>
          <c:showSerName val="0"/>
          <c:showPercent val="0"/>
          <c:showBubbleSize val="0"/>
        </c:dLbls>
        <c:gapWidth val="180"/>
        <c:overlap val="100"/>
        <c:axId val="374186448"/>
        <c:axId val="374188160"/>
      </c:barChart>
      <c:catAx>
        <c:axId val="374186448"/>
        <c:scaling>
          <c:orientation val="minMax"/>
        </c:scaling>
        <c:delete val="0"/>
        <c:axPos val="b"/>
        <c:numFmt formatCode="General" sourceLinked="1"/>
        <c:majorTickMark val="out"/>
        <c:minorTickMark val="none"/>
        <c:tickLblPos val="nextTo"/>
        <c:spPr>
          <a:noFill/>
          <a:ln w="9525" cap="flat" cmpd="sng" algn="ctr">
            <a:solidFill>
              <a:srgbClr val="C4C4C4"/>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74188160"/>
        <c:crosses val="autoZero"/>
        <c:auto val="1"/>
        <c:lblAlgn val="ctr"/>
        <c:lblOffset val="100"/>
        <c:noMultiLvlLbl val="0"/>
      </c:catAx>
      <c:valAx>
        <c:axId val="374188160"/>
        <c:scaling>
          <c:orientation val="minMax"/>
          <c:max val="70"/>
        </c:scaling>
        <c:delete val="0"/>
        <c:axPos val="l"/>
        <c:majorGridlines>
          <c:spPr>
            <a:ln w="9525" cap="flat" cmpd="sng" algn="ctr">
              <a:solidFill>
                <a:srgbClr val="E2E2E2"/>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r>
                  <a:rPr lang="es-MX">
                    <a:solidFill>
                      <a:schemeClr val="tx1"/>
                    </a:solidFill>
                  </a:rPr>
                  <a:t>Average labor time (hours per week)</a:t>
                </a:r>
                <a:br>
                  <a:rPr lang="es-MX">
                    <a:solidFill>
                      <a:schemeClr val="tx1"/>
                    </a:solidFill>
                  </a:rPr>
                </a:br>
                <a:r>
                  <a:rPr lang="es-MX">
                    <a:solidFill>
                      <a:schemeClr val="tx1"/>
                    </a:solidFill>
                  </a:rPr>
                  <a:t>(15-to-64-years-old) (2020-2025)</a:t>
                </a:r>
              </a:p>
            </c:rich>
          </c:tx>
          <c:layout>
            <c:manualLayout>
              <c:xMode val="edge"/>
              <c:yMode val="edge"/>
              <c:x val="0"/>
              <c:y val="8.3040738788770288E-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w="12700">
            <a:solidFill>
              <a:srgbClr val="C4C4C4"/>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74186448"/>
        <c:crosses val="autoZero"/>
        <c:crossBetween val="between"/>
      </c:valAx>
      <c:spPr>
        <a:noFill/>
        <a:ln>
          <a:noFill/>
        </a:ln>
        <a:effectLst/>
      </c:spPr>
    </c:plotArea>
    <c:legend>
      <c:legendPos val="b"/>
      <c:layout>
        <c:manualLayout>
          <c:xMode val="edge"/>
          <c:yMode val="edge"/>
          <c:x val="8.6137370426153964E-2"/>
          <c:y val="0.69560297969746787"/>
          <c:w val="0.90054952600336668"/>
          <c:h val="4.6281277777340771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mn-cs"/>
              </a:defRPr>
            </a:pPr>
            <a:r>
              <a:rPr lang="es-MX" sz="800" b="1">
                <a:solidFill>
                  <a:schemeClr val="tx1"/>
                </a:solidFill>
              </a:rPr>
              <a:t>Gender gap including domestic labor hours, 2020−2025</a:t>
            </a:r>
          </a:p>
          <a:p>
            <a:pPr>
              <a:defRPr sz="800" b="1">
                <a:solidFill>
                  <a:schemeClr val="tx1"/>
                </a:solidFill>
              </a:defRPr>
            </a:pPr>
            <a:r>
              <a:rPr lang="es-MX" sz="800" b="1">
                <a:solidFill>
                  <a:schemeClr val="tx1"/>
                </a:solidFill>
              </a:rPr>
              <a:t>Women´s hourly income (% of men´s)</a:t>
            </a:r>
          </a:p>
        </c:rich>
      </c:tx>
      <c:layout>
        <c:manualLayout>
          <c:xMode val="edge"/>
          <c:yMode val="edge"/>
          <c:x val="0.2363746990303898"/>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1901455499880699"/>
          <c:y val="9.6790108540244488E-2"/>
          <c:w val="0.86421812975857371"/>
          <c:h val="0.52495110402948097"/>
        </c:manualLayout>
      </c:layout>
      <c:barChart>
        <c:barDir val="col"/>
        <c:grouping val="stacked"/>
        <c:varyColors val="0"/>
        <c:ser>
          <c:idx val="0"/>
          <c:order val="0"/>
          <c:tx>
            <c:strRef>
              <c:f>'data-F6.b.'!$B$2</c:f>
              <c:strCache>
                <c:ptCount val="1"/>
                <c:pt idx="0">
                  <c:v>Excluding domestic labor</c:v>
                </c:pt>
              </c:strCache>
            </c:strRef>
          </c:tx>
          <c:spPr>
            <a:solidFill>
              <a:srgbClr val="0569B5"/>
            </a:solidFill>
            <a:ln>
              <a:noFill/>
            </a:ln>
            <a:effectLst/>
          </c:spPr>
          <c:invertIfNegative val="0"/>
          <c:dPt>
            <c:idx val="0"/>
            <c:invertIfNegative val="0"/>
            <c:bubble3D val="0"/>
            <c:spPr>
              <a:solidFill>
                <a:srgbClr val="0569B5"/>
              </a:solidFill>
              <a:ln w="22225">
                <a:noFill/>
              </a:ln>
              <a:effectLst/>
            </c:spPr>
            <c:extLst>
              <c:ext xmlns:c16="http://schemas.microsoft.com/office/drawing/2014/chart" uri="{C3380CC4-5D6E-409C-BE32-E72D297353CC}">
                <c16:uniqueId val="{00000001-F9D5-D74F-AEE7-66F1F36C53C7}"/>
              </c:ext>
            </c:extLst>
          </c:dPt>
          <c:dPt>
            <c:idx val="1"/>
            <c:invertIfNegative val="0"/>
            <c:bubble3D val="0"/>
            <c:spPr>
              <a:solidFill>
                <a:srgbClr val="0569B5"/>
              </a:solidFill>
              <a:ln w="25400" cap="rnd">
                <a:noFill/>
                <a:prstDash val="sysDot"/>
              </a:ln>
              <a:effectLst/>
            </c:spPr>
            <c:extLst>
              <c:ext xmlns:c16="http://schemas.microsoft.com/office/drawing/2014/chart" uri="{C3380CC4-5D6E-409C-BE32-E72D297353CC}">
                <c16:uniqueId val="{00000003-F9D5-D74F-AEE7-66F1F36C53C7}"/>
              </c:ext>
            </c:extLst>
          </c:dPt>
          <c:dLbls>
            <c:dLbl>
              <c:idx val="0"/>
              <c:layout>
                <c:manualLayout>
                  <c:x val="-3.058122178744255E-3"/>
                  <c:y val="-0.2537315674052539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D5-D74F-AEE7-66F1F36C53C7}"/>
                </c:ext>
              </c:extLst>
            </c:dLbl>
            <c:dLbl>
              <c:idx val="1"/>
              <c:delete val="1"/>
              <c:extLst>
                <c:ext xmlns:c15="http://schemas.microsoft.com/office/drawing/2012/chart" uri="{CE6537A1-D6FC-4f65-9D91-7224C49458BB}"/>
                <c:ext xmlns:c16="http://schemas.microsoft.com/office/drawing/2014/chart" uri="{C3380CC4-5D6E-409C-BE32-E72D297353CC}">
                  <c16:uniqueId val="{00000003-F9D5-D74F-AEE7-66F1F36C53C7}"/>
                </c:ext>
              </c:extLst>
            </c:dLbl>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'data-F6.b.'!$A$3:$A$4</c:f>
              <c:strCache>
                <c:ptCount val="2"/>
                <c:pt idx="0">
                  <c:v>Conventional</c:v>
                </c:pt>
                <c:pt idx="1">
                  <c:v>Real</c:v>
                </c:pt>
              </c:strCache>
            </c:strRef>
          </c:cat>
          <c:val>
            <c:numRef>
              <c:f>'data-F6.b.'!$B$3:$B$4</c:f>
              <c:numCache>
                <c:formatCode>0%</c:formatCode>
                <c:ptCount val="2"/>
                <c:pt idx="0">
                  <c:v>0.61</c:v>
                </c:pt>
                <c:pt idx="1">
                  <c:v>0</c:v>
                </c:pt>
              </c:numCache>
            </c:numRef>
          </c:val>
          <c:extLst>
            <c:ext xmlns:c16="http://schemas.microsoft.com/office/drawing/2014/chart" uri="{C3380CC4-5D6E-409C-BE32-E72D297353CC}">
              <c16:uniqueId val="{00000004-F9D5-D74F-AEE7-66F1F36C53C7}"/>
            </c:ext>
          </c:extLst>
        </c:ser>
        <c:ser>
          <c:idx val="1"/>
          <c:order val="1"/>
          <c:tx>
            <c:strRef>
              <c:f>'data-F6.b.'!$C$2</c:f>
              <c:strCache>
                <c:ptCount val="1"/>
                <c:pt idx="0">
                  <c:v>Including domestic labor</c:v>
                </c:pt>
              </c:strCache>
            </c:strRef>
          </c:tx>
          <c:spPr>
            <a:solidFill>
              <a:srgbClr val="EE7100"/>
            </a:solidFill>
            <a:ln>
              <a:noFill/>
            </a:ln>
            <a:effectLst/>
          </c:spPr>
          <c:invertIfNegative val="0"/>
          <c:dPt>
            <c:idx val="0"/>
            <c:invertIfNegative val="0"/>
            <c:bubble3D val="0"/>
            <c:spPr>
              <a:solidFill>
                <a:srgbClr val="EE7100"/>
              </a:solidFill>
              <a:ln w="22225">
                <a:noFill/>
              </a:ln>
              <a:effectLst/>
            </c:spPr>
            <c:extLst>
              <c:ext xmlns:c16="http://schemas.microsoft.com/office/drawing/2014/chart" uri="{C3380CC4-5D6E-409C-BE32-E72D297353CC}">
                <c16:uniqueId val="{00000006-F9D5-D74F-AEE7-66F1F36C53C7}"/>
              </c:ext>
            </c:extLst>
          </c:dPt>
          <c:dPt>
            <c:idx val="1"/>
            <c:invertIfNegative val="0"/>
            <c:bubble3D val="0"/>
            <c:spPr>
              <a:solidFill>
                <a:srgbClr val="EE7100"/>
              </a:solidFill>
              <a:ln w="25400" cap="rnd">
                <a:noFill/>
                <a:prstDash val="sysDot"/>
              </a:ln>
              <a:effectLst/>
            </c:spPr>
            <c:extLst>
              <c:ext xmlns:c16="http://schemas.microsoft.com/office/drawing/2014/chart" uri="{C3380CC4-5D6E-409C-BE32-E72D297353CC}">
                <c16:uniqueId val="{00000008-F9D5-D74F-AEE7-66F1F36C53C7}"/>
              </c:ext>
            </c:extLst>
          </c:dPt>
          <c:dLbls>
            <c:dLbl>
              <c:idx val="0"/>
              <c:delete val="1"/>
              <c:extLst>
                <c:ext xmlns:c15="http://schemas.microsoft.com/office/drawing/2012/chart" uri="{CE6537A1-D6FC-4f65-9D91-7224C49458BB}"/>
                <c:ext xmlns:c16="http://schemas.microsoft.com/office/drawing/2014/chart" uri="{C3380CC4-5D6E-409C-BE32-E72D297353CC}">
                  <c16:uniqueId val="{00000006-F9D5-D74F-AEE7-66F1F36C53C7}"/>
                </c:ext>
              </c:extLst>
            </c:dLbl>
            <c:dLbl>
              <c:idx val="1"/>
              <c:layout>
                <c:manualLayout>
                  <c:x val="-1.1212918377705683E-16"/>
                  <c:y val="-0.1574073594419119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9D5-D74F-AEE7-66F1F36C53C7}"/>
                </c:ext>
              </c:extLst>
            </c:dLbl>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'data-F6.b.'!$A$3:$A$4</c:f>
              <c:strCache>
                <c:ptCount val="2"/>
                <c:pt idx="0">
                  <c:v>Conventional</c:v>
                </c:pt>
                <c:pt idx="1">
                  <c:v>Real</c:v>
                </c:pt>
              </c:strCache>
            </c:strRef>
          </c:cat>
          <c:val>
            <c:numRef>
              <c:f>'data-F6.b.'!$C$3:$C$4</c:f>
              <c:numCache>
                <c:formatCode>0%</c:formatCode>
                <c:ptCount val="2"/>
                <c:pt idx="0">
                  <c:v>0</c:v>
                </c:pt>
                <c:pt idx="1">
                  <c:v>0.32</c:v>
                </c:pt>
              </c:numCache>
            </c:numRef>
          </c:val>
          <c:extLst>
            <c:ext xmlns:c16="http://schemas.microsoft.com/office/drawing/2014/chart" uri="{C3380CC4-5D6E-409C-BE32-E72D297353CC}">
              <c16:uniqueId val="{00000009-F9D5-D74F-AEE7-66F1F36C53C7}"/>
            </c:ext>
          </c:extLst>
        </c:ser>
        <c:dLbls>
          <c:dLblPos val="inEnd"/>
          <c:showLegendKey val="0"/>
          <c:showVal val="1"/>
          <c:showCatName val="0"/>
          <c:showSerName val="0"/>
          <c:showPercent val="0"/>
          <c:showBubbleSize val="0"/>
        </c:dLbls>
        <c:gapWidth val="180"/>
        <c:overlap val="100"/>
        <c:axId val="374186448"/>
        <c:axId val="374188160"/>
      </c:barChart>
      <c:catAx>
        <c:axId val="374186448"/>
        <c:scaling>
          <c:orientation val="minMax"/>
        </c:scaling>
        <c:delete val="0"/>
        <c:axPos val="b"/>
        <c:numFmt formatCode="General" sourceLinked="1"/>
        <c:majorTickMark val="out"/>
        <c:minorTickMark val="none"/>
        <c:tickLblPos val="nextTo"/>
        <c:spPr>
          <a:noFill/>
          <a:ln w="9525" cap="flat" cmpd="sng" algn="ctr">
            <a:solidFill>
              <a:srgbClr val="C4C4C4"/>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74188160"/>
        <c:crosses val="autoZero"/>
        <c:auto val="1"/>
        <c:lblAlgn val="ctr"/>
        <c:lblOffset val="100"/>
        <c:noMultiLvlLbl val="0"/>
      </c:catAx>
      <c:valAx>
        <c:axId val="374188160"/>
        <c:scaling>
          <c:orientation val="minMax"/>
          <c:max val="0.7"/>
        </c:scaling>
        <c:delete val="0"/>
        <c:axPos val="l"/>
        <c:majorGridlines>
          <c:spPr>
            <a:ln w="9525" cap="flat" cmpd="sng" algn="ctr">
              <a:solidFill>
                <a:srgbClr val="E2E2E2"/>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r>
                  <a:rPr lang="es-MX" dirty="0" err="1">
                    <a:solidFill>
                      <a:schemeClr val="tx1"/>
                    </a:solidFill>
                  </a:rPr>
                  <a:t>Female</a:t>
                </a:r>
                <a:r>
                  <a:rPr lang="es-MX" dirty="0">
                    <a:solidFill>
                      <a:schemeClr val="tx1"/>
                    </a:solidFill>
                  </a:rPr>
                  <a:t> </a:t>
                </a:r>
                <a:r>
                  <a:rPr lang="es-MX" dirty="0" err="1">
                    <a:solidFill>
                      <a:schemeClr val="tx1"/>
                    </a:solidFill>
                  </a:rPr>
                  <a:t>hourly</a:t>
                </a:r>
                <a:r>
                  <a:rPr lang="es-MX" dirty="0">
                    <a:solidFill>
                      <a:schemeClr val="tx1"/>
                    </a:solidFill>
                  </a:rPr>
                  <a:t> </a:t>
                </a:r>
                <a:r>
                  <a:rPr lang="es-MX" dirty="0" err="1">
                    <a:solidFill>
                      <a:schemeClr val="tx1"/>
                    </a:solidFill>
                  </a:rPr>
                  <a:t>income</a:t>
                </a:r>
                <a:endParaRPr lang="es-MX" dirty="0">
                  <a:solidFill>
                    <a:schemeClr val="tx1"/>
                  </a:solidFill>
                </a:endParaRPr>
              </a:p>
              <a:p>
                <a:pPr>
                  <a:defRPr>
                    <a:solidFill>
                      <a:schemeClr val="tx1"/>
                    </a:solidFill>
                  </a:defRPr>
                </a:pPr>
                <a:r>
                  <a:rPr lang="es-MX" dirty="0">
                    <a:solidFill>
                      <a:schemeClr val="tx1"/>
                    </a:solidFill>
                  </a:rPr>
                  <a:t>(% </a:t>
                </a:r>
                <a:r>
                  <a:rPr lang="es-MX" dirty="0" err="1">
                    <a:solidFill>
                      <a:schemeClr val="tx1"/>
                    </a:solidFill>
                  </a:rPr>
                  <a:t>male</a:t>
                </a:r>
                <a:r>
                  <a:rPr lang="es-MX" dirty="0">
                    <a:solidFill>
                      <a:schemeClr val="tx1"/>
                    </a:solidFill>
                  </a:rPr>
                  <a:t> </a:t>
                </a:r>
                <a:r>
                  <a:rPr lang="es-MX" dirty="0" err="1">
                    <a:solidFill>
                      <a:schemeClr val="tx1"/>
                    </a:solidFill>
                  </a:rPr>
                  <a:t>hourly</a:t>
                </a:r>
                <a:r>
                  <a:rPr lang="es-MX" dirty="0">
                    <a:solidFill>
                      <a:schemeClr val="tx1"/>
                    </a:solidFill>
                  </a:rPr>
                  <a:t> </a:t>
                </a:r>
                <a:r>
                  <a:rPr lang="es-MX" dirty="0" err="1">
                    <a:solidFill>
                      <a:schemeClr val="tx1"/>
                    </a:solidFill>
                  </a:rPr>
                  <a:t>income</a:t>
                </a:r>
                <a:r>
                  <a:rPr lang="es-MX" dirty="0">
                    <a:solidFill>
                      <a:schemeClr val="tx1"/>
                    </a:solidFill>
                  </a:rPr>
                  <a:t>) (2020-2025)</a:t>
                </a:r>
              </a:p>
            </c:rich>
          </c:tx>
          <c:layout>
            <c:manualLayout>
              <c:xMode val="edge"/>
              <c:yMode val="edge"/>
              <c:x val="3.5992661308442388E-4"/>
              <c:y val="0.12056692913385826"/>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w="12700">
            <a:solidFill>
              <a:srgbClr val="C4C4C4"/>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374186448"/>
        <c:crosses val="autoZero"/>
        <c:crossBetween val="between"/>
      </c:valAx>
      <c:spPr>
        <a:noFill/>
        <a:ln>
          <a:noFill/>
        </a:ln>
        <a:effectLst/>
      </c:spPr>
    </c:plotArea>
    <c:legend>
      <c:legendPos val="b"/>
      <c:layout>
        <c:manualLayout>
          <c:xMode val="edge"/>
          <c:yMode val="edge"/>
          <c:x val="6.1310817552764567E-2"/>
          <c:y val="0.6914160826839042"/>
          <c:w val="0.87463354618782407"/>
          <c:h val="4.3844706911636049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r>
              <a:rPr lang="es-MX" sz="800" b="1">
                <a:solidFill>
                  <a:schemeClr val="tx1"/>
                </a:solidFill>
              </a:rPr>
              <a:t>Monthly incomes across regions, 2025</a:t>
            </a:r>
          </a:p>
        </c:rich>
      </c:tx>
      <c:layout>
        <c:manualLayout>
          <c:xMode val="edge"/>
          <c:yMode val="edge"/>
          <c:x val="0.31767141710591962"/>
          <c:y val="0"/>
        </c:manualLayout>
      </c:layout>
      <c:overlay val="0"/>
      <c:spPr>
        <a:noFill/>
        <a:ln>
          <a:noFill/>
        </a:ln>
        <a:effectLst/>
      </c:spPr>
      <c:txPr>
        <a:bodyPr rot="0" spcFirstLastPara="1" vertOverflow="ellipsis" vert="horz" wrap="square" anchor="ctr" anchorCtr="1"/>
        <a:lstStyle/>
        <a:p>
          <a:pPr>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3765644996854731"/>
          <c:y val="5.6384056631118132E-2"/>
          <c:w val="0.84291208433656528"/>
          <c:h val="0.52190757713566094"/>
        </c:manualLayout>
      </c:layout>
      <c:barChart>
        <c:barDir val="col"/>
        <c:grouping val="clustered"/>
        <c:varyColors val="0"/>
        <c:ser>
          <c:idx val="0"/>
          <c:order val="0"/>
          <c:tx>
            <c:strRef>
              <c:f>'data-F7'!$D$2</c:f>
              <c:strCache>
                <c:ptCount val="1"/>
                <c:pt idx="0">
                  <c:v>anninc999i</c:v>
                </c:pt>
              </c:strCache>
            </c:strRef>
          </c:tx>
          <c:spPr>
            <a:solidFill>
              <a:schemeClr val="accent1"/>
            </a:solidFill>
            <a:ln>
              <a:noFill/>
            </a:ln>
            <a:effectLst/>
          </c:spPr>
          <c:invertIfNegative val="0"/>
          <c:dPt>
            <c:idx val="0"/>
            <c:invertIfNegative val="0"/>
            <c:bubble3D val="0"/>
            <c:spPr>
              <a:solidFill>
                <a:srgbClr val="77CCF5"/>
              </a:solidFill>
              <a:ln>
                <a:noFill/>
              </a:ln>
              <a:effectLst/>
            </c:spPr>
            <c:extLst>
              <c:ext xmlns:c16="http://schemas.microsoft.com/office/drawing/2014/chart" uri="{C3380CC4-5D6E-409C-BE32-E72D297353CC}">
                <c16:uniqueId val="{00000001-8AE3-E94B-B267-FB652AAB2B6B}"/>
              </c:ext>
            </c:extLst>
          </c:dPt>
          <c:dPt>
            <c:idx val="1"/>
            <c:invertIfNegative val="0"/>
            <c:bubble3D val="0"/>
            <c:spPr>
              <a:solidFill>
                <a:srgbClr val="EE7DB1"/>
              </a:solidFill>
              <a:ln>
                <a:noFill/>
              </a:ln>
              <a:effectLst/>
            </c:spPr>
            <c:extLst>
              <c:ext xmlns:c16="http://schemas.microsoft.com/office/drawing/2014/chart" uri="{C3380CC4-5D6E-409C-BE32-E72D297353CC}">
                <c16:uniqueId val="{00000003-8AE3-E94B-B267-FB652AAB2B6B}"/>
              </c:ext>
            </c:extLst>
          </c:dPt>
          <c:dPt>
            <c:idx val="2"/>
            <c:invertIfNegative val="0"/>
            <c:bubble3D val="0"/>
            <c:spPr>
              <a:solidFill>
                <a:srgbClr val="1A981B"/>
              </a:solidFill>
              <a:ln>
                <a:noFill/>
              </a:ln>
              <a:effectLst/>
            </c:spPr>
            <c:extLst>
              <c:ext xmlns:c16="http://schemas.microsoft.com/office/drawing/2014/chart" uri="{C3380CC4-5D6E-409C-BE32-E72D297353CC}">
                <c16:uniqueId val="{00000005-8AE3-E94B-B267-FB652AAB2B6B}"/>
              </c:ext>
            </c:extLst>
          </c:dPt>
          <c:dPt>
            <c:idx val="3"/>
            <c:invertIfNegative val="0"/>
            <c:bubble3D val="0"/>
            <c:spPr>
              <a:solidFill>
                <a:sysClr val="windowText" lastClr="000000">
                  <a:lumMod val="95000"/>
                  <a:lumOff val="5000"/>
                </a:sysClr>
              </a:solidFill>
              <a:ln>
                <a:noFill/>
              </a:ln>
              <a:effectLst/>
            </c:spPr>
            <c:extLst>
              <c:ext xmlns:c16="http://schemas.microsoft.com/office/drawing/2014/chart" uri="{C3380CC4-5D6E-409C-BE32-E72D297353CC}">
                <c16:uniqueId val="{00000007-8AE3-E94B-B267-FB652AAB2B6B}"/>
              </c:ext>
            </c:extLst>
          </c:dPt>
          <c:dPt>
            <c:idx val="4"/>
            <c:invertIfNegative val="0"/>
            <c:bubble3D val="0"/>
            <c:spPr>
              <a:solidFill>
                <a:srgbClr val="EE7202"/>
              </a:solidFill>
              <a:ln>
                <a:noFill/>
              </a:ln>
              <a:effectLst/>
            </c:spPr>
            <c:extLst>
              <c:ext xmlns:c16="http://schemas.microsoft.com/office/drawing/2014/chart" uri="{C3380CC4-5D6E-409C-BE32-E72D297353CC}">
                <c16:uniqueId val="{00000009-8AE3-E94B-B267-FB652AAB2B6B}"/>
              </c:ext>
            </c:extLst>
          </c:dPt>
          <c:dPt>
            <c:idx val="5"/>
            <c:invertIfNegative val="0"/>
            <c:bubble3D val="0"/>
            <c:spPr>
              <a:solidFill>
                <a:srgbClr val="A00276"/>
              </a:solidFill>
              <a:ln>
                <a:noFill/>
              </a:ln>
              <a:effectLst/>
            </c:spPr>
            <c:extLst>
              <c:ext xmlns:c16="http://schemas.microsoft.com/office/drawing/2014/chart" uri="{C3380CC4-5D6E-409C-BE32-E72D297353CC}">
                <c16:uniqueId val="{0000000B-8AE3-E94B-B267-FB652AAB2B6B}"/>
              </c:ext>
            </c:extLst>
          </c:dPt>
          <c:dPt>
            <c:idx val="6"/>
            <c:invertIfNegative val="0"/>
            <c:bubble3D val="0"/>
            <c:spPr>
              <a:solidFill>
                <a:srgbClr val="FFDC00"/>
              </a:solidFill>
              <a:ln>
                <a:noFill/>
              </a:ln>
              <a:effectLst/>
            </c:spPr>
            <c:extLst>
              <c:ext xmlns:c16="http://schemas.microsoft.com/office/drawing/2014/chart" uri="{C3380CC4-5D6E-409C-BE32-E72D297353CC}">
                <c16:uniqueId val="{0000000D-8AE3-E94B-B267-FB652AAB2B6B}"/>
              </c:ext>
            </c:extLst>
          </c:dPt>
          <c:dPt>
            <c:idx val="7"/>
            <c:invertIfNegative val="0"/>
            <c:bubble3D val="0"/>
            <c:spPr>
              <a:solidFill>
                <a:srgbClr val="036AB6"/>
              </a:solidFill>
              <a:ln>
                <a:noFill/>
              </a:ln>
              <a:effectLst/>
            </c:spPr>
            <c:extLst>
              <c:ext xmlns:c16="http://schemas.microsoft.com/office/drawing/2014/chart" uri="{C3380CC4-5D6E-409C-BE32-E72D297353CC}">
                <c16:uniqueId val="{0000000F-8AE3-E94B-B267-FB652AAB2B6B}"/>
              </c:ext>
            </c:extLst>
          </c:dPt>
          <c:dPt>
            <c:idx val="8"/>
            <c:invertIfNegative val="0"/>
            <c:bubble3D val="0"/>
            <c:spPr>
              <a:solidFill>
                <a:srgbClr val="E3020A"/>
              </a:solidFill>
              <a:ln>
                <a:noFill/>
              </a:ln>
              <a:effectLst/>
            </c:spPr>
            <c:extLst>
              <c:ext xmlns:c16="http://schemas.microsoft.com/office/drawing/2014/chart" uri="{C3380CC4-5D6E-409C-BE32-E72D297353CC}">
                <c16:uniqueId val="{00000011-8AE3-E94B-B267-FB652AAB2B6B}"/>
              </c:ext>
            </c:extLst>
          </c:dPt>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'data-F7'!$B$3:$B$11</c:f>
              <c:strCache>
                <c:ptCount val="9"/>
                <c:pt idx="0">
                  <c:v>Sub-Saharan
Africa</c:v>
                </c:pt>
                <c:pt idx="1">
                  <c:v>South &amp; Southeast
Asia</c:v>
                </c:pt>
                <c:pt idx="2">
                  <c:v>Latin America</c:v>
                </c:pt>
                <c:pt idx="3">
                  <c:v>World</c:v>
                </c:pt>
                <c:pt idx="4">
                  <c:v>Middle East
&amp; North Africa</c:v>
                </c:pt>
                <c:pt idx="5">
                  <c:v>East Asia</c:v>
                </c:pt>
                <c:pt idx="6">
                  <c:v>Russia &amp;
Central Asia</c:v>
                </c:pt>
                <c:pt idx="7">
                  <c:v>Europe</c:v>
                </c:pt>
                <c:pt idx="8">
                  <c:v>North America
&amp; Oceania</c:v>
                </c:pt>
              </c:strCache>
            </c:strRef>
          </c:cat>
          <c:val>
            <c:numRef>
              <c:f>'data-F7'!$D$3:$D$11</c:f>
              <c:numCache>
                <c:formatCode>_(* #,##0_);_(* \(#,##0\);_(* "-"??_);_(@_)</c:formatCode>
                <c:ptCount val="9"/>
                <c:pt idx="0">
                  <c:v>300</c:v>
                </c:pt>
                <c:pt idx="1">
                  <c:v>600</c:v>
                </c:pt>
                <c:pt idx="2">
                  <c:v>1100</c:v>
                </c:pt>
                <c:pt idx="3">
                  <c:v>1200</c:v>
                </c:pt>
                <c:pt idx="4">
                  <c:v>1300</c:v>
                </c:pt>
                <c:pt idx="5">
                  <c:v>1500</c:v>
                </c:pt>
                <c:pt idx="6">
                  <c:v>1700</c:v>
                </c:pt>
                <c:pt idx="7">
                  <c:v>2900</c:v>
                </c:pt>
                <c:pt idx="8">
                  <c:v>3800</c:v>
                </c:pt>
              </c:numCache>
            </c:numRef>
          </c:val>
          <c:extLst>
            <c:ext xmlns:c16="http://schemas.microsoft.com/office/drawing/2014/chart" uri="{C3380CC4-5D6E-409C-BE32-E72D297353CC}">
              <c16:uniqueId val="{00000012-8AE3-E94B-B267-FB652AAB2B6B}"/>
            </c:ext>
          </c:extLst>
        </c:ser>
        <c:dLbls>
          <c:dLblPos val="outEnd"/>
          <c:showLegendKey val="0"/>
          <c:showVal val="1"/>
          <c:showCatName val="0"/>
          <c:showSerName val="0"/>
          <c:showPercent val="0"/>
          <c:showBubbleSize val="0"/>
        </c:dLbls>
        <c:gapWidth val="75"/>
        <c:axId val="123443688"/>
        <c:axId val="123444080"/>
      </c:barChart>
      <c:lineChart>
        <c:grouping val="standard"/>
        <c:varyColors val="0"/>
        <c:ser>
          <c:idx val="1"/>
          <c:order val="1"/>
          <c:tx>
            <c:strRef>
              <c:f>'data-F7'!$E$2</c:f>
              <c:strCache>
                <c:ptCount val="1"/>
                <c:pt idx="0">
                  <c:v>World</c:v>
                </c:pt>
              </c:strCache>
            </c:strRef>
          </c:tx>
          <c:spPr>
            <a:ln w="19050" cap="sq">
              <a:solidFill>
                <a:sysClr val="windowText" lastClr="000000">
                  <a:lumMod val="75000"/>
                  <a:lumOff val="25000"/>
                </a:sysClr>
              </a:solidFill>
              <a:prstDash val="sysDot"/>
              <a:miter lim="800000"/>
            </a:ln>
            <a:effectLst/>
          </c:spPr>
          <c:marker>
            <c:symbol val="none"/>
          </c:marker>
          <c:dPt>
            <c:idx val="3"/>
            <c:marker>
              <c:symbol val="none"/>
            </c:marker>
            <c:bubble3D val="0"/>
            <c:spPr>
              <a:ln w="19050" cap="sq" cmpd="sng">
                <a:solidFill>
                  <a:sysClr val="windowText" lastClr="000000">
                    <a:lumMod val="75000"/>
                    <a:lumOff val="25000"/>
                  </a:sysClr>
                </a:solidFill>
                <a:prstDash val="sysDot"/>
                <a:miter lim="800000"/>
              </a:ln>
              <a:effectLst/>
            </c:spPr>
            <c:extLst>
              <c:ext xmlns:c16="http://schemas.microsoft.com/office/drawing/2014/chart" uri="{C3380CC4-5D6E-409C-BE32-E72D297353CC}">
                <c16:uniqueId val="{00000014-8AE3-E94B-B267-FB652AAB2B6B}"/>
              </c:ext>
            </c:extLst>
          </c:dPt>
          <c:val>
            <c:numRef>
              <c:f>'data-F7'!$E$3:$E$11</c:f>
              <c:numCache>
                <c:formatCode>_(* #,##0_);_(* \(#,##0\);_(* "-"??_);_(@_)</c:formatCode>
                <c:ptCount val="9"/>
                <c:pt idx="0">
                  <c:v>1200</c:v>
                </c:pt>
                <c:pt idx="1">
                  <c:v>1200</c:v>
                </c:pt>
                <c:pt idx="2">
                  <c:v>1200</c:v>
                </c:pt>
                <c:pt idx="3">
                  <c:v>1200</c:v>
                </c:pt>
                <c:pt idx="4">
                  <c:v>1200</c:v>
                </c:pt>
                <c:pt idx="5">
                  <c:v>1200</c:v>
                </c:pt>
                <c:pt idx="6">
                  <c:v>1200</c:v>
                </c:pt>
                <c:pt idx="7">
                  <c:v>1200</c:v>
                </c:pt>
                <c:pt idx="8">
                  <c:v>1200</c:v>
                </c:pt>
              </c:numCache>
            </c:numRef>
          </c:val>
          <c:smooth val="1"/>
          <c:extLst>
            <c:ext xmlns:c16="http://schemas.microsoft.com/office/drawing/2014/chart" uri="{C3380CC4-5D6E-409C-BE32-E72D297353CC}">
              <c16:uniqueId val="{00000015-8AE3-E94B-B267-FB652AAB2B6B}"/>
            </c:ext>
          </c:extLst>
        </c:ser>
        <c:dLbls>
          <c:showLegendKey val="0"/>
          <c:showVal val="0"/>
          <c:showCatName val="0"/>
          <c:showSerName val="0"/>
          <c:showPercent val="0"/>
          <c:showBubbleSize val="0"/>
        </c:dLbls>
        <c:marker val="1"/>
        <c:smooth val="0"/>
        <c:axId val="123443688"/>
        <c:axId val="123444080"/>
      </c:lineChart>
      <c:catAx>
        <c:axId val="123443688"/>
        <c:scaling>
          <c:orientation val="minMax"/>
        </c:scaling>
        <c:delete val="0"/>
        <c:axPos val="b"/>
        <c:numFmt formatCode="General" sourceLinked="1"/>
        <c:majorTickMark val="out"/>
        <c:minorTickMark val="none"/>
        <c:tickLblPos val="nextTo"/>
        <c:spPr>
          <a:noFill/>
          <a:ln w="12700" cap="flat" cmpd="sng" algn="ctr">
            <a:solidFill>
              <a:srgbClr val="C2C2C2"/>
            </a:solidFill>
            <a:round/>
          </a:ln>
          <a:effectLst/>
        </c:spPr>
        <c:txPr>
          <a:bodyPr rot="-540000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23444080"/>
        <c:crosses val="autoZero"/>
        <c:auto val="1"/>
        <c:lblAlgn val="ctr"/>
        <c:lblOffset val="100"/>
        <c:noMultiLvlLbl val="0"/>
      </c:catAx>
      <c:valAx>
        <c:axId val="123444080"/>
        <c:scaling>
          <c:orientation val="minMax"/>
        </c:scaling>
        <c:delete val="0"/>
        <c:axPos val="l"/>
        <c:majorGridlines>
          <c:spPr>
            <a:ln w="9525" cap="flat" cmpd="sng" algn="ctr">
              <a:solidFill>
                <a:srgbClr val="E1E1E1"/>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dirty="0" err="1"/>
                  <a:t>Monthly</a:t>
                </a:r>
                <a:r>
                  <a:rPr lang="fr-FR" dirty="0"/>
                  <a:t> per capita national </a:t>
                </a:r>
                <a:r>
                  <a:rPr lang="fr-FR" dirty="0" err="1"/>
                  <a:t>income</a:t>
                </a:r>
                <a:endParaRPr lang="fr-FR" dirty="0"/>
              </a:p>
              <a:p>
                <a:pPr>
                  <a:defRPr/>
                </a:pPr>
                <a:r>
                  <a:rPr lang="fr-FR" dirty="0"/>
                  <a:t>€ (at 2025 PPP)</a:t>
                </a:r>
              </a:p>
            </c:rich>
          </c:tx>
          <c:layout>
            <c:manualLayout>
              <c:xMode val="edge"/>
              <c:yMode val="edge"/>
              <c:x val="0"/>
              <c:y val="6.4531776294090015E-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0"/>
        <c:majorTickMark val="out"/>
        <c:minorTickMark val="none"/>
        <c:tickLblPos val="nextTo"/>
        <c:spPr>
          <a:noFill/>
          <a:ln w="12700">
            <a:solidFill>
              <a:srgbClr val="C2C2C2"/>
            </a:solidFill>
          </a:ln>
          <a:effectLst/>
        </c:spPr>
        <c:txPr>
          <a:bodyPr rot="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123443688"/>
        <c:crosses val="autoZero"/>
        <c:crossBetween val="between"/>
      </c:valAx>
      <c:spPr>
        <a:noFill/>
        <a:ln>
          <a:noFill/>
          <a:prstDash val="solid"/>
        </a:ln>
        <a:effectLst/>
      </c:spPr>
    </c:plotArea>
    <c:plotVisOnly val="1"/>
    <c:dispBlanksAs val="span"/>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800" b="1" i="0" u="none" strike="noStrike" kern="1200" spc="0" baseline="0">
                <a:solidFill>
                  <a:schemeClr val="tx1"/>
                </a:solidFill>
                <a:latin typeface="+mn-lt"/>
                <a:ea typeface="+mn-ea"/>
                <a:cs typeface="Arial" panose="020B0604020202020204" pitchFamily="34" charset="0"/>
              </a:defRPr>
            </a:pPr>
            <a:r>
              <a:rPr lang="es-MX" sz="800" b="1">
                <a:solidFill>
                  <a:schemeClr val="tx1"/>
                </a:solidFill>
              </a:rPr>
              <a:t>Inequality within regions, 2025</a:t>
            </a:r>
          </a:p>
          <a:p>
            <a:pPr algn="ctr" rtl="0">
              <a:defRPr sz="800" b="1"/>
            </a:pPr>
            <a:r>
              <a:rPr lang="es-MX" sz="800" b="1">
                <a:solidFill>
                  <a:schemeClr val="tx1"/>
                </a:solidFill>
              </a:rPr>
              <a:t>Income</a:t>
            </a:r>
          </a:p>
        </c:rich>
      </c:tx>
      <c:layout>
        <c:manualLayout>
          <c:xMode val="edge"/>
          <c:yMode val="edge"/>
          <c:x val="0.38714578485128454"/>
          <c:y val="0"/>
        </c:manualLayout>
      </c:layout>
      <c:overlay val="0"/>
      <c:spPr>
        <a:noFill/>
        <a:ln>
          <a:noFill/>
        </a:ln>
        <a:effectLst/>
      </c:spPr>
      <c:txPr>
        <a:bodyPr rot="0" spcFirstLastPara="1" vertOverflow="ellipsis" vert="horz" wrap="square" anchor="ctr" anchorCtr="1"/>
        <a:lstStyle/>
        <a:p>
          <a:pPr algn="ctr" rtl="0">
            <a:defRPr sz="800" b="1" i="0" u="none" strike="noStrike" kern="1200" spc="0" baseline="0">
              <a:solidFill>
                <a:schemeClr val="tx1"/>
              </a:solidFill>
              <a:latin typeface="+mn-lt"/>
              <a:ea typeface="+mn-ea"/>
              <a:cs typeface="Arial" panose="020B0604020202020204" pitchFamily="34" charset="0"/>
            </a:defRPr>
          </a:pPr>
          <a:endParaRPr lang="en-US"/>
        </a:p>
      </c:txPr>
    </c:title>
    <c:autoTitleDeleted val="0"/>
    <c:plotArea>
      <c:layout>
        <c:manualLayout>
          <c:layoutTarget val="inner"/>
          <c:xMode val="edge"/>
          <c:yMode val="edge"/>
          <c:x val="0.10284961280666365"/>
          <c:y val="8.2810974258780784E-2"/>
          <c:w val="0.88419405218975722"/>
          <c:h val="0.54682492218075673"/>
        </c:manualLayout>
      </c:layout>
      <c:barChart>
        <c:barDir val="col"/>
        <c:grouping val="clustered"/>
        <c:varyColors val="0"/>
        <c:ser>
          <c:idx val="0"/>
          <c:order val="0"/>
          <c:tx>
            <c:strRef>
              <c:f>'data-F8.a'!$C$2</c:f>
              <c:strCache>
                <c:ptCount val="1"/>
                <c:pt idx="0">
                  <c:v>Bottom 50%</c:v>
                </c:pt>
              </c:strCache>
            </c:strRef>
          </c:tx>
          <c:spPr>
            <a:solidFill>
              <a:srgbClr val="0061A8"/>
            </a:solidFill>
            <a:ln>
              <a:solidFill>
                <a:srgbClr val="0061A8"/>
              </a:solid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'data-F8.a'!$C$3:$C$10</c:f>
              <c:numCache>
                <c:formatCode>0%</c:formatCode>
                <c:ptCount val="8"/>
                <c:pt idx="0">
                  <c:v>0.18914999067783356</c:v>
                </c:pt>
                <c:pt idx="1">
                  <c:v>0.1284250020980835</c:v>
                </c:pt>
                <c:pt idx="2">
                  <c:v>0.13185000419616699</c:v>
                </c:pt>
                <c:pt idx="3">
                  <c:v>0.13707500696182251</c:v>
                </c:pt>
                <c:pt idx="4">
                  <c:v>0.10132499784231186</c:v>
                </c:pt>
                <c:pt idx="5">
                  <c:v>0.13577499985694885</c:v>
                </c:pt>
                <c:pt idx="6">
                  <c:v>0.10772500187158585</c:v>
                </c:pt>
                <c:pt idx="7">
                  <c:v>7.9624995589256287E-2</c:v>
                </c:pt>
              </c:numCache>
            </c:numRef>
          </c:val>
          <c:extLst>
            <c:ext xmlns:c16="http://schemas.microsoft.com/office/drawing/2014/chart" uri="{C3380CC4-5D6E-409C-BE32-E72D297353CC}">
              <c16:uniqueId val="{00000000-AC12-7148-B127-493B3B900DCF}"/>
            </c:ext>
          </c:extLst>
        </c:ser>
        <c:ser>
          <c:idx val="1"/>
          <c:order val="1"/>
          <c:tx>
            <c:strRef>
              <c:f>'data-F8.a'!$D$2</c:f>
              <c:strCache>
                <c:ptCount val="1"/>
                <c:pt idx="0">
                  <c:v>Middle 40%</c:v>
                </c:pt>
              </c:strCache>
            </c:strRef>
          </c:tx>
          <c:spPr>
            <a:solidFill>
              <a:srgbClr val="2A9E2A"/>
            </a:solidFill>
            <a:ln>
              <a:no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'data-F8.a'!$D$3:$D$10</c:f>
              <c:numCache>
                <c:formatCode>0%</c:formatCode>
                <c:ptCount val="8"/>
                <c:pt idx="0">
                  <c:v>0.44659999012947083</c:v>
                </c:pt>
                <c:pt idx="1">
                  <c:v>0.42122501134872437</c:v>
                </c:pt>
                <c:pt idx="2">
                  <c:v>0.4004250168800354</c:v>
                </c:pt>
                <c:pt idx="3">
                  <c:v>0.3577750027179718</c:v>
                </c:pt>
                <c:pt idx="4">
                  <c:v>0.35179999470710754</c:v>
                </c:pt>
                <c:pt idx="5">
                  <c:v>0.31407499313354492</c:v>
                </c:pt>
                <c:pt idx="6">
                  <c:v>0.32580000162124634</c:v>
                </c:pt>
                <c:pt idx="7">
                  <c:v>0.34645000100135803</c:v>
                </c:pt>
              </c:numCache>
            </c:numRef>
          </c:val>
          <c:extLst>
            <c:ext xmlns:c16="http://schemas.microsoft.com/office/drawing/2014/chart" uri="{C3380CC4-5D6E-409C-BE32-E72D297353CC}">
              <c16:uniqueId val="{00000001-AC12-7148-B127-493B3B900DCF}"/>
            </c:ext>
          </c:extLst>
        </c:ser>
        <c:ser>
          <c:idx val="2"/>
          <c:order val="2"/>
          <c:tx>
            <c:strRef>
              <c:f>'data-F8.a'!$E$2</c:f>
              <c:strCache>
                <c:ptCount val="1"/>
                <c:pt idx="0">
                  <c:v>Top 10%</c:v>
                </c:pt>
              </c:strCache>
            </c:strRef>
          </c:tx>
          <c:spPr>
            <a:solidFill>
              <a:srgbClr val="E10003"/>
            </a:solidFill>
            <a:ln>
              <a:noFill/>
            </a:ln>
            <a:effectLst/>
          </c:spPr>
          <c:invertIfNegative val="0"/>
          <c:cat>
            <c:strRef>
              <c:f>'data-F8.a'!$B$3:$B$10</c:f>
              <c:strCache>
                <c:ptCount val="8"/>
                <c:pt idx="0">
                  <c:v>EURO</c:v>
                </c:pt>
                <c:pt idx="1">
                  <c:v>EASA</c:v>
                </c:pt>
                <c:pt idx="2">
                  <c:v>NAOC</c:v>
                </c:pt>
                <c:pt idx="3">
                  <c:v>RUCA</c:v>
                </c:pt>
                <c:pt idx="4">
                  <c:v>SSAF</c:v>
                </c:pt>
                <c:pt idx="5">
                  <c:v>SSEA</c:v>
                </c:pt>
                <c:pt idx="6">
                  <c:v>MENA</c:v>
                </c:pt>
                <c:pt idx="7">
                  <c:v>LATA</c:v>
                </c:pt>
              </c:strCache>
            </c:strRef>
          </c:cat>
          <c:val>
            <c:numRef>
              <c:f>'data-F8.a'!$E$3:$E$10</c:f>
              <c:numCache>
                <c:formatCode>0%</c:formatCode>
                <c:ptCount val="8"/>
                <c:pt idx="0">
                  <c:v>0.36425000429153442</c:v>
                </c:pt>
                <c:pt idx="1">
                  <c:v>0.45042499899864197</c:v>
                </c:pt>
                <c:pt idx="2">
                  <c:v>0.46782499551773071</c:v>
                </c:pt>
                <c:pt idx="3">
                  <c:v>0.50515002012252808</c:v>
                </c:pt>
                <c:pt idx="4">
                  <c:v>0.54680001735687256</c:v>
                </c:pt>
                <c:pt idx="5">
                  <c:v>0.55015003681182861</c:v>
                </c:pt>
                <c:pt idx="6">
                  <c:v>0.56647497415542603</c:v>
                </c:pt>
                <c:pt idx="7">
                  <c:v>0.57394999265670776</c:v>
                </c:pt>
              </c:numCache>
            </c:numRef>
          </c:val>
          <c:extLst>
            <c:ext xmlns:c16="http://schemas.microsoft.com/office/drawing/2014/chart" uri="{C3380CC4-5D6E-409C-BE32-E72D297353CC}">
              <c16:uniqueId val="{00000002-AC12-7148-B127-493B3B900DCF}"/>
            </c:ext>
          </c:extLst>
        </c:ser>
        <c:dLbls>
          <c:showLegendKey val="0"/>
          <c:showVal val="0"/>
          <c:showCatName val="0"/>
          <c:showSerName val="0"/>
          <c:showPercent val="0"/>
          <c:showBubbleSize val="0"/>
        </c:dLbls>
        <c:gapWidth val="350"/>
        <c:overlap val="-25"/>
        <c:axId val="487911544"/>
        <c:axId val="487900176"/>
        <c:extLst/>
      </c:barChart>
      <c:catAx>
        <c:axId val="487911544"/>
        <c:scaling>
          <c:orientation val="minMax"/>
        </c:scaling>
        <c:delete val="0"/>
        <c:axPos val="b"/>
        <c:numFmt formatCode="General" sourceLinked="1"/>
        <c:majorTickMark val="out"/>
        <c:minorTickMark val="none"/>
        <c:tickLblPos val="nextTo"/>
        <c:spPr>
          <a:noFill/>
          <a:ln w="12700" cap="flat" cmpd="sng" algn="ctr">
            <a:solidFill>
              <a:srgbClr val="C2C2C2"/>
            </a:solidFill>
            <a:round/>
          </a:ln>
          <a:effectLst/>
        </c:spPr>
        <c:txPr>
          <a:bodyPr rot="0" spcFirstLastPara="1" vertOverflow="ellipsis"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487900176"/>
        <c:crosses val="autoZero"/>
        <c:auto val="1"/>
        <c:lblAlgn val="ctr"/>
        <c:lblOffset val="100"/>
        <c:noMultiLvlLbl val="0"/>
      </c:catAx>
      <c:valAx>
        <c:axId val="487900176"/>
        <c:scaling>
          <c:orientation val="minMax"/>
          <c:max val="0.8"/>
        </c:scaling>
        <c:delete val="0"/>
        <c:axPos val="l"/>
        <c:majorGridlines>
          <c:spPr>
            <a:ln w="9525"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r>
                  <a:rPr lang="fr-FR" dirty="0"/>
                  <a:t>Share of national income (%)</a:t>
                </a:r>
              </a:p>
            </c:rich>
          </c:tx>
          <c:layout>
            <c:manualLayout>
              <c:xMode val="edge"/>
              <c:yMode val="edge"/>
              <c:x val="3.7788768139519749E-3"/>
              <c:y val="0.12542993238321185"/>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title>
        <c:numFmt formatCode="0%" sourceLinked="1"/>
        <c:majorTickMark val="out"/>
        <c:minorTickMark val="none"/>
        <c:tickLblPos val="nextTo"/>
        <c:spPr>
          <a:noFill/>
          <a:ln w="12700">
            <a:solidFill>
              <a:srgbClr val="C2C2C2"/>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crossAx val="487911544"/>
        <c:crosses val="autoZero"/>
        <c:crossBetween val="between"/>
      </c:valAx>
      <c:spPr>
        <a:noFill/>
        <a:ln>
          <a:noFill/>
        </a:ln>
        <a:effectLst/>
      </c:spPr>
    </c:plotArea>
    <c:legend>
      <c:legendPos val="b"/>
      <c:layout>
        <c:manualLayout>
          <c:xMode val="edge"/>
          <c:yMode val="edge"/>
          <c:x val="2.7818051669161192E-2"/>
          <c:y val="0.68233052002882244"/>
          <c:w val="0.9502345845241561"/>
          <c:h val="6.464431040228893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chemeClr val="tx1"/>
          </a:solidFill>
          <a:latin typeface="+mn-lt"/>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0.83415</cdr:y>
    </cdr:from>
    <cdr:to>
      <cdr:x>1</cdr:x>
      <cdr:y>1</cdr:y>
    </cdr:to>
    <cdr:sp macro="" textlink="">
      <cdr:nvSpPr>
        <cdr:cNvPr id="6" name="ZoneTexte 1">
          <a:extLst xmlns:a="http://schemas.openxmlformats.org/drawingml/2006/main">
            <a:ext uri="{FF2B5EF4-FFF2-40B4-BE49-F238E27FC236}">
              <a16:creationId xmlns:a16="http://schemas.microsoft.com/office/drawing/2014/main" id="{8DB2EEA7-5345-88BB-9CA7-C9CE4725F2FD}"/>
            </a:ext>
          </a:extLst>
        </cdr:cNvPr>
        <cdr:cNvSpPr txBox="1"/>
      </cdr:nvSpPr>
      <cdr:spPr>
        <a:xfrm xmlns:a="http://schemas.openxmlformats.org/drawingml/2006/main">
          <a:off x="0" y="3813737"/>
          <a:ext cx="9144000" cy="75826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MX" sz="700" b="1" dirty="0" err="1"/>
            <a:t>Interpretation</a:t>
          </a:r>
          <a:r>
            <a:rPr lang="es-MX" sz="700" b="1" dirty="0"/>
            <a:t>.</a:t>
          </a:r>
          <a:r>
            <a:rPr lang="es-MX" sz="700" dirty="0"/>
            <a:t> </a:t>
          </a:r>
          <a:r>
            <a:rPr lang="es-MX" sz="700" b="0" dirty="0" err="1"/>
            <a:t>The</a:t>
          </a:r>
          <a:r>
            <a:rPr lang="es-MX" sz="700" b="0" dirty="0"/>
            <a:t> global </a:t>
          </a:r>
          <a:r>
            <a:rPr lang="es-MX" sz="700" b="0" dirty="0" err="1"/>
            <a:t>bottom</a:t>
          </a:r>
          <a:r>
            <a:rPr lang="es-MX" sz="700" b="0" dirty="0"/>
            <a:t> 50% captures 8% </a:t>
          </a:r>
          <a:r>
            <a:rPr lang="es-MX" sz="700" b="0" dirty="0" err="1"/>
            <a:t>of</a:t>
          </a:r>
          <a:r>
            <a:rPr lang="es-MX" sz="700" b="0" dirty="0"/>
            <a:t> total </a:t>
          </a:r>
          <a:r>
            <a:rPr lang="es-MX" sz="700" b="0" dirty="0" err="1"/>
            <a:t>income</a:t>
          </a:r>
          <a:r>
            <a:rPr lang="es-MX" sz="700" b="0" dirty="0"/>
            <a:t> </a:t>
          </a:r>
          <a:r>
            <a:rPr lang="es-MX" sz="700" b="0" dirty="0" err="1"/>
            <a:t>measured</a:t>
          </a:r>
          <a:r>
            <a:rPr lang="es-MX" sz="700" b="0" dirty="0"/>
            <a:t> at 2025 PPP. </a:t>
          </a:r>
          <a:r>
            <a:rPr lang="es-MX" sz="700" b="0" dirty="0" err="1"/>
            <a:t>The</a:t>
          </a:r>
          <a:r>
            <a:rPr lang="es-MX" sz="700" b="0" dirty="0"/>
            <a:t> global </a:t>
          </a:r>
          <a:r>
            <a:rPr lang="es-MX" sz="700" b="0" dirty="0" err="1"/>
            <a:t>bottom</a:t>
          </a:r>
          <a:r>
            <a:rPr lang="es-MX" sz="700" b="0" dirty="0"/>
            <a:t> 50% </a:t>
          </a:r>
          <a:r>
            <a:rPr lang="es-MX" sz="700" b="0" dirty="0" err="1"/>
            <a:t>owns</a:t>
          </a:r>
          <a:r>
            <a:rPr lang="es-MX" sz="700" b="0" dirty="0"/>
            <a:t> 2% </a:t>
          </a:r>
          <a:r>
            <a:rPr lang="es-MX" sz="700" b="0" dirty="0" err="1"/>
            <a:t>of</a:t>
          </a:r>
          <a:r>
            <a:rPr lang="es-MX" sz="700" b="0" dirty="0"/>
            <a:t> </a:t>
          </a:r>
          <a:r>
            <a:rPr lang="es-MX" sz="700" b="0" dirty="0" err="1"/>
            <a:t>wealth</a:t>
          </a:r>
          <a:r>
            <a:rPr lang="es-MX" sz="700" b="0" dirty="0"/>
            <a:t> (at 2025 PPP). </a:t>
          </a:r>
          <a:r>
            <a:rPr lang="es-MX" sz="700" b="0" dirty="0" err="1"/>
            <a:t>The</a:t>
          </a:r>
          <a:r>
            <a:rPr lang="es-MX" sz="700" b="0" dirty="0"/>
            <a:t> global top 10% </a:t>
          </a:r>
          <a:r>
            <a:rPr lang="es-MX" sz="700" b="0" dirty="0" err="1"/>
            <a:t>owns</a:t>
          </a:r>
          <a:r>
            <a:rPr lang="es-MX" sz="700" b="0" dirty="0"/>
            <a:t> 75% </a:t>
          </a:r>
          <a:r>
            <a:rPr lang="es-MX" sz="700" b="0" dirty="0" err="1"/>
            <a:t>of</a:t>
          </a:r>
          <a:r>
            <a:rPr lang="es-MX" sz="700" b="0" dirty="0"/>
            <a:t> total personal </a:t>
          </a:r>
          <a:r>
            <a:rPr lang="es-MX" sz="700" b="0" dirty="0" err="1"/>
            <a:t>wealth</a:t>
          </a:r>
          <a:r>
            <a:rPr lang="es-MX" sz="700" b="0" dirty="0"/>
            <a:t> and captures 53% </a:t>
          </a:r>
          <a:r>
            <a:rPr lang="es-MX" sz="700" b="0" dirty="0" err="1"/>
            <a:t>of</a:t>
          </a:r>
          <a:r>
            <a:rPr lang="es-MX" sz="700" b="0" dirty="0"/>
            <a:t> total </a:t>
          </a:r>
          <a:r>
            <a:rPr lang="es-MX" sz="700" b="0" dirty="0" err="1"/>
            <a:t>income</a:t>
          </a:r>
          <a:r>
            <a:rPr lang="es-MX" sz="700" b="0" dirty="0"/>
            <a:t> in 2025. Note </a:t>
          </a:r>
          <a:r>
            <a:rPr lang="es-MX" sz="700" b="0" dirty="0" err="1"/>
            <a:t>that</a:t>
          </a:r>
          <a:r>
            <a:rPr lang="es-MX" sz="700" b="0" dirty="0"/>
            <a:t> top </a:t>
          </a:r>
          <a:r>
            <a:rPr lang="es-MX" sz="700" b="0" dirty="0" err="1"/>
            <a:t>wealth</a:t>
          </a:r>
          <a:r>
            <a:rPr lang="es-MX" sz="700" b="0" dirty="0"/>
            <a:t> </a:t>
          </a:r>
          <a:r>
            <a:rPr lang="es-MX" sz="700" b="0" dirty="0" err="1"/>
            <a:t>holders</a:t>
          </a:r>
          <a:r>
            <a:rPr lang="es-MX" sz="700" b="0" dirty="0"/>
            <a:t> are </a:t>
          </a:r>
          <a:r>
            <a:rPr lang="es-MX" sz="700" b="0" dirty="0" err="1"/>
            <a:t>not</a:t>
          </a:r>
          <a:r>
            <a:rPr lang="es-MX" sz="700" b="0" dirty="0"/>
            <a:t> </a:t>
          </a:r>
          <a:r>
            <a:rPr lang="es-MX" sz="700" b="0" dirty="0" err="1"/>
            <a:t>necessarily</a:t>
          </a:r>
          <a:r>
            <a:rPr lang="es-MX" sz="700" b="0" dirty="0"/>
            <a:t> top </a:t>
          </a:r>
          <a:r>
            <a:rPr lang="es-MX" sz="700" b="0" dirty="0" err="1"/>
            <a:t>income</a:t>
          </a:r>
          <a:r>
            <a:rPr lang="es-MX" sz="700" b="0" dirty="0"/>
            <a:t> </a:t>
          </a:r>
          <a:r>
            <a:rPr lang="es-MX" sz="700" b="0" dirty="0" err="1"/>
            <a:t>holders</a:t>
          </a:r>
          <a:r>
            <a:rPr lang="es-MX" sz="700" b="0" dirty="0"/>
            <a:t>. </a:t>
          </a:r>
          <a:r>
            <a:rPr lang="es-MX" sz="700" b="0" dirty="0" err="1"/>
            <a:t>Income</a:t>
          </a:r>
          <a:r>
            <a:rPr lang="es-MX" sz="700" b="0" dirty="0"/>
            <a:t> </a:t>
          </a:r>
          <a:r>
            <a:rPr lang="es-MX" sz="700" b="0" dirty="0" err="1"/>
            <a:t>is</a:t>
          </a:r>
          <a:r>
            <a:rPr lang="es-MX" sz="700" b="0" dirty="0"/>
            <a:t> after </a:t>
          </a:r>
          <a:r>
            <a:rPr lang="es-MX" sz="700" b="0" dirty="0" err="1"/>
            <a:t>pension</a:t>
          </a:r>
          <a:r>
            <a:rPr lang="es-MX" sz="700" b="0" dirty="0"/>
            <a:t> and </a:t>
          </a:r>
          <a:r>
            <a:rPr lang="es-MX" sz="700" b="0" dirty="0" err="1"/>
            <a:t>unemployment</a:t>
          </a:r>
          <a:r>
            <a:rPr lang="es-MX" sz="700" b="0" dirty="0"/>
            <a:t> </a:t>
          </a:r>
          <a:r>
            <a:rPr lang="es-MX" sz="700" b="0" dirty="0" err="1"/>
            <a:t>benefits</a:t>
          </a:r>
          <a:r>
            <a:rPr lang="es-MX" sz="700" b="0" dirty="0"/>
            <a:t> are </a:t>
          </a:r>
          <a:r>
            <a:rPr lang="es-MX" sz="700" b="0" dirty="0" err="1"/>
            <a:t>received</a:t>
          </a:r>
          <a:r>
            <a:rPr lang="es-MX" sz="700" b="0" dirty="0"/>
            <a:t> </a:t>
          </a:r>
          <a:r>
            <a:rPr lang="es-MX" sz="700" b="0" dirty="0" err="1"/>
            <a:t>by</a:t>
          </a:r>
          <a:r>
            <a:rPr lang="es-MX" sz="700" b="0" dirty="0"/>
            <a:t> </a:t>
          </a:r>
          <a:r>
            <a:rPr lang="es-MX" sz="700" b="0" dirty="0" err="1"/>
            <a:t>individuals</a:t>
          </a:r>
          <a:r>
            <a:rPr lang="es-MX" sz="700" b="0" dirty="0"/>
            <a:t>, and </a:t>
          </a:r>
          <a:r>
            <a:rPr lang="es-MX" sz="700" b="0" dirty="0" err="1"/>
            <a:t>before</a:t>
          </a:r>
          <a:r>
            <a:rPr lang="es-MX" sz="700" b="0" dirty="0"/>
            <a:t> </a:t>
          </a:r>
          <a:r>
            <a:rPr lang="es-MX" sz="700" b="0" dirty="0" err="1"/>
            <a:t>taxes</a:t>
          </a:r>
          <a:r>
            <a:rPr lang="es-MX" sz="700" b="0" dirty="0"/>
            <a:t> and </a:t>
          </a:r>
          <a:r>
            <a:rPr lang="es-MX" sz="700" b="0" dirty="0" err="1"/>
            <a:t>transfers</a:t>
          </a:r>
          <a:r>
            <a:rPr lang="es-MX" sz="700" dirty="0"/>
            <a:t>. </a:t>
          </a:r>
          <a:r>
            <a:rPr lang="es-MX" sz="700" b="1" dirty="0" err="1"/>
            <a:t>Sources</a:t>
          </a:r>
          <a:r>
            <a:rPr lang="es-MX" sz="700" b="1" dirty="0"/>
            <a:t> and series:</a:t>
          </a:r>
          <a:r>
            <a:rPr lang="es-MX" sz="700" dirty="0"/>
            <a:t> wir2026.wid.world/</a:t>
          </a:r>
          <a:r>
            <a:rPr lang="es-MX" sz="700" dirty="0" err="1"/>
            <a:t>methodology</a:t>
          </a:r>
          <a:r>
            <a:rPr lang="es-MX" sz="700" dirty="0"/>
            <a:t>.</a:t>
          </a:r>
        </a:p>
        <a:p xmlns:a="http://schemas.openxmlformats.org/drawingml/2006/main">
          <a:endParaRPr lang="fr-FR" sz="1100" b="0" dirty="0">
            <a:latin typeface="+mn-lt"/>
            <a:cs typeface="Arial" panose="020B06040202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0.25677</cdr:x>
      <cdr:y>0.21763</cdr:y>
    </cdr:from>
    <cdr:to>
      <cdr:x>0.8245</cdr:x>
      <cdr:y>0.68044</cdr:y>
    </cdr:to>
    <cdr:sp macro="" textlink="">
      <cdr:nvSpPr>
        <cdr:cNvPr id="2" name="ZoneTexte 1">
          <a:extLst xmlns:a="http://schemas.openxmlformats.org/drawingml/2006/main">
            <a:ext uri="{FF2B5EF4-FFF2-40B4-BE49-F238E27FC236}">
              <a16:creationId xmlns:a16="http://schemas.microsoft.com/office/drawing/2014/main" id="{00555173-3807-F346-9B30-0D2B87F80244}"/>
            </a:ext>
          </a:extLst>
        </cdr:cNvPr>
        <cdr:cNvSpPr txBox="1"/>
      </cdr:nvSpPr>
      <cdr:spPr>
        <a:xfrm xmlns:a="http://schemas.openxmlformats.org/drawingml/2006/main">
          <a:off x="2768600" y="1003299"/>
          <a:ext cx="6121400" cy="2133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cdr:x>
      <cdr:y>0.85556</cdr:y>
    </cdr:from>
    <cdr:to>
      <cdr:x>1</cdr:x>
      <cdr:y>1</cdr:y>
    </cdr:to>
    <cdr:sp macro="" textlink="">
      <cdr:nvSpPr>
        <cdr:cNvPr id="3" name="CuadroTexto 2">
          <a:extLst xmlns:a="http://schemas.openxmlformats.org/drawingml/2006/main">
            <a:ext uri="{FF2B5EF4-FFF2-40B4-BE49-F238E27FC236}">
              <a16:creationId xmlns:a16="http://schemas.microsoft.com/office/drawing/2014/main" id="{495D8E21-772B-893F-6EDD-6525CEA1B5D6}"/>
            </a:ext>
          </a:extLst>
        </cdr:cNvPr>
        <cdr:cNvSpPr txBox="1"/>
      </cdr:nvSpPr>
      <cdr:spPr>
        <a:xfrm xmlns:a="http://schemas.openxmlformats.org/drawingml/2006/main">
          <a:off x="0" y="3911600"/>
          <a:ext cx="9144000" cy="660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0.00926</cdr:x>
      <cdr:y>0.82963</cdr:y>
    </cdr:from>
    <cdr:to>
      <cdr:x>0.97963</cdr:x>
      <cdr:y>1</cdr:y>
    </cdr:to>
    <cdr:sp macro="" textlink="">
      <cdr:nvSpPr>
        <cdr:cNvPr id="6" name="CuadroTexto 5">
          <a:extLst xmlns:a="http://schemas.openxmlformats.org/drawingml/2006/main">
            <a:ext uri="{FF2B5EF4-FFF2-40B4-BE49-F238E27FC236}">
              <a16:creationId xmlns:a16="http://schemas.microsoft.com/office/drawing/2014/main" id="{75370B60-0A04-62FD-1706-73199F93FC75}"/>
            </a:ext>
          </a:extLst>
        </cdr:cNvPr>
        <cdr:cNvSpPr txBox="1"/>
      </cdr:nvSpPr>
      <cdr:spPr>
        <a:xfrm xmlns:a="http://schemas.openxmlformats.org/drawingml/2006/main">
          <a:off x="84667" y="3793066"/>
          <a:ext cx="8873066" cy="778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0.69123</cdr:y>
    </cdr:from>
    <cdr:to>
      <cdr:x>1</cdr:x>
      <cdr:y>1</cdr:y>
    </cdr:to>
    <cdr:sp macro="" textlink="">
      <cdr:nvSpPr>
        <cdr:cNvPr id="7" name="CuadroTexto 6">
          <a:extLst xmlns:a="http://schemas.openxmlformats.org/drawingml/2006/main">
            <a:ext uri="{FF2B5EF4-FFF2-40B4-BE49-F238E27FC236}">
              <a16:creationId xmlns:a16="http://schemas.microsoft.com/office/drawing/2014/main" id="{8F86E377-6BFC-58B6-6358-032C98559A65}"/>
            </a:ext>
          </a:extLst>
        </cdr:cNvPr>
        <cdr:cNvSpPr txBox="1"/>
      </cdr:nvSpPr>
      <cdr:spPr>
        <a:xfrm xmlns:a="http://schemas.openxmlformats.org/drawingml/2006/main">
          <a:off x="0" y="2167848"/>
          <a:ext cx="4610100" cy="968373"/>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a:t>Interpretation.</a:t>
          </a:r>
          <a:r>
            <a:rPr lang="es-MX" sz="700" b="0"/>
            <a:t> In every region, income and wealth are distributed very unequally within regions. Wealth is much</a:t>
          </a:r>
          <a:r>
            <a:rPr lang="es-MX" sz="700" b="0" baseline="0"/>
            <a:t> </a:t>
          </a:r>
          <a:r>
            <a:rPr lang="es-MX" sz="700" b="0"/>
            <a:t>more concentrated at the top than income.The figures are arranged according to top 10% shares. Income is</a:t>
          </a:r>
          <a:r>
            <a:rPr lang="es-MX" sz="700" b="0" baseline="0"/>
            <a:t> m</a:t>
          </a:r>
          <a:r>
            <a:rPr lang="es-MX" sz="700" b="0"/>
            <a:t>easured after pension and unemployment benefits are received by individuals, but before income taxes and</a:t>
          </a:r>
          <a:r>
            <a:rPr lang="es-MX" sz="700" b="0" baseline="0"/>
            <a:t> </a:t>
          </a:r>
          <a:r>
            <a:rPr lang="es-MX" sz="700" b="0"/>
            <a:t>other transfers. Net personal wealth is the sum of financial (e.g., equity, bonds) and non−financial assets (e.g.,</a:t>
          </a:r>
          <a:r>
            <a:rPr lang="es-MX" sz="700" b="0" baseline="0"/>
            <a:t> </a:t>
          </a:r>
          <a:r>
            <a:rPr lang="es-MX" sz="700" b="0"/>
            <a:t>housing, land) owned by individuals, net of debts. </a:t>
          </a:r>
          <a:r>
            <a:rPr lang="es-MX" sz="700" b="1"/>
            <a:t>Notes. </a:t>
          </a:r>
          <a:r>
            <a:rPr lang="es-MX" sz="700" b="0"/>
            <a:t>EASA: East Asia, EURO: Europe, LATA: Latin</a:t>
          </a:r>
          <a:r>
            <a:rPr lang="es-MX" sz="700" b="0" baseline="0"/>
            <a:t> </a:t>
          </a:r>
          <a:r>
            <a:rPr lang="es-MX" sz="700" b="0"/>
            <a:t>America, MENA: Middle East &amp; North Africa, NAOC: North America &amp; Oceania, SSEA: South &amp; Southeast Asia,</a:t>
          </a:r>
          <a:r>
            <a:rPr lang="es-MX" sz="700" b="0" baseline="0"/>
            <a:t> </a:t>
          </a:r>
          <a:r>
            <a:rPr lang="es-MX" sz="700" b="0"/>
            <a:t>SSAF: Sub−Saharan Africa, and RUCA: Russia &amp; Central Asia. </a:t>
          </a:r>
          <a:r>
            <a:rPr lang="es-MX" sz="700" b="1"/>
            <a:t>Sources and series:</a:t>
          </a:r>
          <a:r>
            <a:rPr lang="es-MX" sz="700" b="1" baseline="0"/>
            <a:t> </a:t>
          </a:r>
          <a:r>
            <a:rPr lang="es-MX" sz="700" b="0"/>
            <a:t>wir2026.wid.world/methodology.</a:t>
          </a:r>
          <a:endParaRPr lang="es-MX" sz="700" b="0" kern="1200"/>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0.80656</cdr:y>
    </cdr:from>
    <cdr:to>
      <cdr:x>1</cdr:x>
      <cdr:y>1</cdr:y>
    </cdr:to>
    <cdr:sp macro="" textlink="">
      <cdr:nvSpPr>
        <cdr:cNvPr id="4" name="CuadroTexto 1">
          <a:extLst xmlns:a="http://schemas.openxmlformats.org/drawingml/2006/main">
            <a:ext uri="{FF2B5EF4-FFF2-40B4-BE49-F238E27FC236}">
              <a16:creationId xmlns:a16="http://schemas.microsoft.com/office/drawing/2014/main" id="{DA2DC508-60B8-BF42-7D77-0D19640EBD03}"/>
            </a:ext>
          </a:extLst>
        </cdr:cNvPr>
        <cdr:cNvSpPr txBox="1"/>
      </cdr:nvSpPr>
      <cdr:spPr>
        <a:xfrm xmlns:a="http://schemas.openxmlformats.org/drawingml/2006/main">
          <a:off x="0" y="2449149"/>
          <a:ext cx="4610100" cy="587375"/>
        </a:xfrm>
        <a:prstGeom xmlns:a="http://schemas.openxmlformats.org/drawingml/2006/main" prst="rect">
          <a:avLst/>
        </a:prstGeom>
      </cdr:spPr>
      <cdr:txBody>
        <a:bodyPr xmlns:a="http://schemas.openxmlformats.org/drawingml/2006/main" wrap="square" rtlCol="0" anchor="b"/>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MX" sz="700" b="1"/>
            <a:t>Intepretation. </a:t>
          </a:r>
          <a:r>
            <a:rPr lang="es-MX" sz="700" b="0"/>
            <a:t>The figure shows the impact of taxes and transfers on inequality across regions, measured by the</a:t>
          </a:r>
          <a:r>
            <a:rPr lang="es-MX" sz="700" b="0" baseline="0"/>
            <a:t> </a:t>
          </a:r>
          <a:r>
            <a:rPr lang="es-MX" sz="700" b="0"/>
            <a:t>reduction in the top 10% to bottom 50% income ratio (a positive value indicates inequality reduction). Tax and</a:t>
          </a:r>
          <a:r>
            <a:rPr lang="es-MX" sz="700" b="0" baseline="0"/>
            <a:t> </a:t>
          </a:r>
          <a:r>
            <a:rPr lang="es-MX" sz="700" b="0"/>
            <a:t>transfer systems reduce inequality in all regions, but the extent of redistribution varies greatly. </a:t>
          </a:r>
          <a:r>
            <a:rPr lang="es-MX" sz="700" b="1"/>
            <a:t>Sources and</a:t>
          </a:r>
          <a:r>
            <a:rPr lang="es-MX" sz="700" b="1" baseline="0"/>
            <a:t> </a:t>
          </a:r>
          <a:r>
            <a:rPr lang="es-MX" sz="700" b="1"/>
            <a:t>series: </a:t>
          </a:r>
          <a:r>
            <a:rPr lang="es-MX" sz="700" b="0"/>
            <a:t>wir2026.wid.world/methodology and Fisher-Post</a:t>
          </a:r>
          <a:r>
            <a:rPr lang="es-MX" sz="700" b="0" baseline="0"/>
            <a:t> </a:t>
          </a:r>
          <a:r>
            <a:rPr lang="es-MX" sz="700" b="0"/>
            <a:t>and Gethin (2025).</a:t>
          </a:r>
          <a:endParaRPr lang="es-MX" sz="700" b="0" kern="1200"/>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0.81654</cdr:y>
    </cdr:from>
    <cdr:to>
      <cdr:x>1</cdr:x>
      <cdr:y>1</cdr:y>
    </cdr:to>
    <cdr:sp macro="" textlink="">
      <cdr:nvSpPr>
        <cdr:cNvPr id="2" name="CuadroTexto 1">
          <a:extLst xmlns:a="http://schemas.openxmlformats.org/drawingml/2006/main">
            <a:ext uri="{FF2B5EF4-FFF2-40B4-BE49-F238E27FC236}">
              <a16:creationId xmlns:a16="http://schemas.microsoft.com/office/drawing/2014/main" id="{E02F0F5C-793F-A472-6E75-5A45879D920A}"/>
            </a:ext>
          </a:extLst>
        </cdr:cNvPr>
        <cdr:cNvSpPr txBox="1"/>
      </cdr:nvSpPr>
      <cdr:spPr>
        <a:xfrm xmlns:a="http://schemas.openxmlformats.org/drawingml/2006/main">
          <a:off x="0" y="2614259"/>
          <a:ext cx="4610100" cy="587373"/>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pPr algn="l"/>
          <a:r>
            <a:rPr lang="es-MX" sz="700" b="1" dirty="0" err="1">
              <a:solidFill>
                <a:schemeClr val="tx1"/>
              </a:solidFill>
            </a:rPr>
            <a:t>Interpretation</a:t>
          </a:r>
          <a:r>
            <a:rPr lang="es-MX" sz="700" b="1" dirty="0">
              <a:solidFill>
                <a:schemeClr val="tx1"/>
              </a:solidFill>
            </a:rPr>
            <a:t>.</a:t>
          </a:r>
          <a:r>
            <a:rPr lang="es-MX" sz="700" dirty="0">
              <a:solidFill>
                <a:schemeClr val="tx1"/>
              </a:solidFill>
            </a:rPr>
            <a:t> I</a:t>
          </a:r>
          <a:r>
            <a:rPr lang="es-MX" sz="700" b="0" dirty="0">
              <a:solidFill>
                <a:schemeClr val="tx1"/>
              </a:solidFill>
            </a:rPr>
            <a:t>n 2025, </a:t>
          </a:r>
          <a:r>
            <a:rPr lang="es-MX" sz="700" b="0" dirty="0" err="1">
              <a:solidFill>
                <a:schemeClr val="tx1"/>
              </a:solidFill>
            </a:rPr>
            <a:t>average</a:t>
          </a:r>
          <a:r>
            <a:rPr lang="es-MX" sz="700" b="0" dirty="0">
              <a:solidFill>
                <a:schemeClr val="tx1"/>
              </a:solidFill>
            </a:rPr>
            <a:t> </a:t>
          </a:r>
          <a:r>
            <a:rPr lang="es-MX" sz="700" b="0" dirty="0" err="1">
              <a:solidFill>
                <a:schemeClr val="tx1"/>
              </a:solidFill>
            </a:rPr>
            <a:t>public</a:t>
          </a:r>
          <a:r>
            <a:rPr lang="es-MX" sz="700" b="0" dirty="0">
              <a:solidFill>
                <a:schemeClr val="tx1"/>
              </a:solidFill>
            </a:rPr>
            <a:t> </a:t>
          </a:r>
          <a:r>
            <a:rPr lang="es-MX" sz="700" b="0" dirty="0" err="1">
              <a:solidFill>
                <a:schemeClr val="tx1"/>
              </a:solidFill>
            </a:rPr>
            <a:t>education</a:t>
          </a:r>
          <a:r>
            <a:rPr lang="es-MX" sz="700" b="0" dirty="0">
              <a:solidFill>
                <a:schemeClr val="tx1"/>
              </a:solidFill>
            </a:rPr>
            <a:t> </a:t>
          </a:r>
          <a:r>
            <a:rPr lang="es-MX" sz="700" b="0" dirty="0" err="1">
              <a:solidFill>
                <a:schemeClr val="tx1"/>
              </a:solidFill>
            </a:rPr>
            <a:t>expenditure</a:t>
          </a:r>
          <a:r>
            <a:rPr lang="es-MX" sz="700" b="0" dirty="0">
              <a:solidFill>
                <a:schemeClr val="tx1"/>
              </a:solidFill>
            </a:rPr>
            <a:t> per </a:t>
          </a:r>
          <a:r>
            <a:rPr lang="es-MX" sz="700" b="0" dirty="0" err="1">
              <a:solidFill>
                <a:schemeClr val="tx1"/>
              </a:solidFill>
            </a:rPr>
            <a:t>school-age</a:t>
          </a:r>
          <a:r>
            <a:rPr lang="es-MX" sz="700" b="0" dirty="0">
              <a:solidFill>
                <a:schemeClr val="tx1"/>
              </a:solidFill>
            </a:rPr>
            <a:t> individual (0-to-24-year-old) </a:t>
          </a:r>
          <a:r>
            <a:rPr lang="es-MX" sz="700" b="0" dirty="0" err="1">
              <a:solidFill>
                <a:schemeClr val="tx1"/>
              </a:solidFill>
            </a:rPr>
            <a:t>varies</a:t>
          </a:r>
          <a:r>
            <a:rPr lang="es-MX" sz="700" b="0" dirty="0">
              <a:solidFill>
                <a:schemeClr val="tx1"/>
              </a:solidFill>
            </a:rPr>
            <a:t> </a:t>
          </a:r>
          <a:r>
            <a:rPr lang="es-MX" sz="700" b="0" dirty="0" err="1">
              <a:solidFill>
                <a:schemeClr val="tx1"/>
              </a:solidFill>
            </a:rPr>
            <a:t>enormously</a:t>
          </a:r>
          <a:r>
            <a:rPr lang="es-MX" sz="700" b="0" dirty="0">
              <a:solidFill>
                <a:schemeClr val="tx1"/>
              </a:solidFill>
            </a:rPr>
            <a:t> </a:t>
          </a:r>
          <a:r>
            <a:rPr lang="es-MX" sz="700" b="0" dirty="0" err="1">
              <a:solidFill>
                <a:schemeClr val="tx1"/>
              </a:solidFill>
            </a:rPr>
            <a:t>across</a:t>
          </a:r>
          <a:r>
            <a:rPr lang="es-MX" sz="700" b="0" dirty="0">
              <a:solidFill>
                <a:schemeClr val="tx1"/>
              </a:solidFill>
            </a:rPr>
            <a:t> </a:t>
          </a:r>
          <a:r>
            <a:rPr lang="es-MX" sz="700" b="0" dirty="0" err="1">
              <a:solidFill>
                <a:schemeClr val="tx1"/>
              </a:solidFill>
            </a:rPr>
            <a:t>world</a:t>
          </a:r>
          <a:r>
            <a:rPr lang="es-MX" sz="700" b="0" dirty="0">
              <a:solidFill>
                <a:schemeClr val="tx1"/>
              </a:solidFill>
            </a:rPr>
            <a:t> </a:t>
          </a:r>
          <a:r>
            <a:rPr lang="es-MX" sz="700" b="0" dirty="0" err="1">
              <a:solidFill>
                <a:schemeClr val="tx1"/>
              </a:solidFill>
            </a:rPr>
            <a:t>regions</a:t>
          </a:r>
          <a:r>
            <a:rPr lang="es-MX" sz="700" b="0" dirty="0">
              <a:solidFill>
                <a:schemeClr val="tx1"/>
              </a:solidFill>
            </a:rPr>
            <a:t>, </a:t>
          </a:r>
          <a:r>
            <a:rPr lang="es-MX" sz="700" b="0" dirty="0" err="1">
              <a:solidFill>
                <a:schemeClr val="tx1"/>
              </a:solidFill>
            </a:rPr>
            <a:t>from</a:t>
          </a:r>
          <a:r>
            <a:rPr lang="es-MX" sz="700" b="0" dirty="0">
              <a:solidFill>
                <a:schemeClr val="tx1"/>
              </a:solidFill>
            </a:rPr>
            <a:t> €220 in Sub-</a:t>
          </a:r>
          <a:r>
            <a:rPr lang="es-MX" sz="700" b="0" dirty="0" err="1">
              <a:solidFill>
                <a:schemeClr val="tx1"/>
              </a:solidFill>
            </a:rPr>
            <a:t>Saharan</a:t>
          </a:r>
          <a:r>
            <a:rPr lang="es-MX" sz="700" b="0" dirty="0">
              <a:solidFill>
                <a:schemeClr val="tx1"/>
              </a:solidFill>
            </a:rPr>
            <a:t> </a:t>
          </a:r>
          <a:r>
            <a:rPr lang="es-MX" sz="700" b="0" dirty="0" err="1">
              <a:solidFill>
                <a:schemeClr val="tx1"/>
              </a:solidFill>
            </a:rPr>
            <a:t>Africa</a:t>
          </a:r>
          <a:r>
            <a:rPr lang="es-MX" sz="700" b="0" dirty="0">
              <a:solidFill>
                <a:schemeClr val="tx1"/>
              </a:solidFill>
            </a:rPr>
            <a:t> </a:t>
          </a:r>
          <a:r>
            <a:rPr lang="es-MX" sz="700" b="0" dirty="0" err="1">
              <a:solidFill>
                <a:schemeClr val="tx1"/>
              </a:solidFill>
            </a:rPr>
            <a:t>to</a:t>
          </a:r>
          <a:r>
            <a:rPr lang="es-MX" sz="700" b="0" dirty="0">
              <a:solidFill>
                <a:schemeClr val="tx1"/>
              </a:solidFill>
            </a:rPr>
            <a:t> €9,025 in North </a:t>
          </a:r>
          <a:r>
            <a:rPr lang="es-MX" sz="700" b="0" dirty="0" err="1">
              <a:solidFill>
                <a:schemeClr val="tx1"/>
              </a:solidFill>
            </a:rPr>
            <a:t>America</a:t>
          </a:r>
          <a:r>
            <a:rPr lang="es-MX" sz="700" b="0" dirty="0">
              <a:solidFill>
                <a:schemeClr val="tx1"/>
              </a:solidFill>
            </a:rPr>
            <a:t> &amp; </a:t>
          </a:r>
          <a:r>
            <a:rPr lang="es-MX" sz="700" b="0" dirty="0" err="1">
              <a:solidFill>
                <a:schemeClr val="tx1"/>
              </a:solidFill>
            </a:rPr>
            <a:t>Oceania</a:t>
          </a:r>
          <a:r>
            <a:rPr lang="es-MX" sz="700" b="0" dirty="0">
              <a:solidFill>
                <a:schemeClr val="tx1"/>
              </a:solidFill>
            </a:rPr>
            <a:t> (PPP € 2025), i.e., a gap </a:t>
          </a:r>
          <a:r>
            <a:rPr lang="es-MX" sz="700" b="0" dirty="0" err="1">
              <a:solidFill>
                <a:schemeClr val="tx1"/>
              </a:solidFill>
            </a:rPr>
            <a:t>of</a:t>
          </a:r>
          <a:r>
            <a:rPr lang="es-MX" sz="700" b="0" dirty="0">
              <a:solidFill>
                <a:schemeClr val="tx1"/>
              </a:solidFill>
            </a:rPr>
            <a:t> </a:t>
          </a:r>
          <a:r>
            <a:rPr lang="es-MX" sz="700" b="0" dirty="0" err="1">
              <a:solidFill>
                <a:schemeClr val="tx1"/>
              </a:solidFill>
            </a:rPr>
            <a:t>almost</a:t>
          </a:r>
          <a:r>
            <a:rPr lang="es-MX" sz="700" b="0" dirty="0">
              <a:solidFill>
                <a:schemeClr val="tx1"/>
              </a:solidFill>
            </a:rPr>
            <a:t> 1 </a:t>
          </a:r>
          <a:r>
            <a:rPr lang="es-MX" sz="700" b="0" dirty="0" err="1">
              <a:solidFill>
                <a:schemeClr val="tx1"/>
              </a:solidFill>
            </a:rPr>
            <a:t>to</a:t>
          </a:r>
          <a:r>
            <a:rPr lang="es-MX" sz="700" b="0" dirty="0">
              <a:solidFill>
                <a:schemeClr val="tx1"/>
              </a:solidFill>
            </a:rPr>
            <a:t> 41. </a:t>
          </a:r>
          <a:r>
            <a:rPr lang="es-MX" sz="700" b="0" dirty="0" err="1">
              <a:solidFill>
                <a:schemeClr val="tx1"/>
              </a:solidFill>
            </a:rPr>
            <a:t>If</a:t>
          </a:r>
          <a:r>
            <a:rPr lang="es-MX" sz="700" b="0" dirty="0">
              <a:solidFill>
                <a:schemeClr val="tx1"/>
              </a:solidFill>
            </a:rPr>
            <a:t> </a:t>
          </a:r>
          <a:r>
            <a:rPr lang="es-MX" sz="700" b="0" dirty="0" err="1">
              <a:solidFill>
                <a:schemeClr val="tx1"/>
              </a:solidFill>
            </a:rPr>
            <a:t>were</a:t>
          </a:r>
          <a:r>
            <a:rPr lang="es-MX" sz="700" b="0" dirty="0">
              <a:solidFill>
                <a:schemeClr val="tx1"/>
              </a:solidFill>
            </a:rPr>
            <a:t> </a:t>
          </a:r>
          <a:r>
            <a:rPr lang="es-MX" sz="700" b="0" dirty="0" err="1">
              <a:solidFill>
                <a:schemeClr val="tx1"/>
              </a:solidFill>
            </a:rPr>
            <a:t>using</a:t>
          </a:r>
          <a:r>
            <a:rPr lang="es-MX" sz="700" b="0" dirty="0">
              <a:solidFill>
                <a:schemeClr val="tx1"/>
              </a:solidFill>
            </a:rPr>
            <a:t> </a:t>
          </a:r>
          <a:r>
            <a:rPr lang="es-MX" sz="700" b="0" dirty="0" err="1">
              <a:solidFill>
                <a:schemeClr val="tx1"/>
              </a:solidFill>
            </a:rPr>
            <a:t>market</a:t>
          </a:r>
          <a:r>
            <a:rPr lang="es-MX" sz="700" b="0" dirty="0">
              <a:solidFill>
                <a:schemeClr val="tx1"/>
              </a:solidFill>
            </a:rPr>
            <a:t> </a:t>
          </a:r>
          <a:r>
            <a:rPr lang="es-MX" sz="700" b="0" dirty="0" err="1">
              <a:solidFill>
                <a:schemeClr val="tx1"/>
              </a:solidFill>
            </a:rPr>
            <a:t>exchange</a:t>
          </a:r>
          <a:r>
            <a:rPr lang="es-MX" sz="700" b="0" dirty="0">
              <a:solidFill>
                <a:schemeClr val="tx1"/>
              </a:solidFill>
            </a:rPr>
            <a:t> </a:t>
          </a:r>
          <a:r>
            <a:rPr lang="es-MX" sz="700" b="0" dirty="0" err="1">
              <a:solidFill>
                <a:schemeClr val="tx1"/>
              </a:solidFill>
            </a:rPr>
            <a:t>rates</a:t>
          </a:r>
          <a:r>
            <a:rPr lang="es-MX" sz="700" b="0" dirty="0">
              <a:solidFill>
                <a:schemeClr val="tx1"/>
              </a:solidFill>
            </a:rPr>
            <a:t> (</a:t>
          </a:r>
          <a:r>
            <a:rPr lang="es-MX" sz="700" b="0" dirty="0" err="1">
              <a:solidFill>
                <a:schemeClr val="tx1"/>
              </a:solidFill>
            </a:rPr>
            <a:t>MERs</a:t>
          </a:r>
          <a:r>
            <a:rPr lang="es-MX" sz="700" b="0" dirty="0">
              <a:solidFill>
                <a:schemeClr val="tx1"/>
              </a:solidFill>
            </a:rPr>
            <a:t>) </a:t>
          </a:r>
          <a:r>
            <a:rPr lang="es-MX" sz="700" b="0" dirty="0" err="1">
              <a:solidFill>
                <a:schemeClr val="tx1"/>
              </a:solidFill>
            </a:rPr>
            <a:t>rather</a:t>
          </a:r>
          <a:r>
            <a:rPr lang="es-MX" sz="700" b="0" dirty="0">
              <a:solidFill>
                <a:schemeClr val="tx1"/>
              </a:solidFill>
            </a:rPr>
            <a:t> </a:t>
          </a:r>
          <a:r>
            <a:rPr lang="es-MX" sz="700" b="0" dirty="0" err="1">
              <a:solidFill>
                <a:schemeClr val="tx1"/>
              </a:solidFill>
            </a:rPr>
            <a:t>than</a:t>
          </a:r>
          <a:r>
            <a:rPr lang="es-MX" sz="700" b="0" dirty="0">
              <a:solidFill>
                <a:schemeClr val="tx1"/>
              </a:solidFill>
            </a:rPr>
            <a:t> </a:t>
          </a:r>
          <a:r>
            <a:rPr lang="es-MX" sz="700" b="0" dirty="0" err="1">
              <a:solidFill>
                <a:schemeClr val="tx1"/>
              </a:solidFill>
            </a:rPr>
            <a:t>PPPs</a:t>
          </a:r>
          <a:r>
            <a:rPr lang="es-MX" sz="700" b="0" dirty="0">
              <a:solidFill>
                <a:schemeClr val="tx1"/>
              </a:solidFill>
            </a:rPr>
            <a:t>, </a:t>
          </a:r>
          <a:r>
            <a:rPr lang="es-MX" sz="700" b="0" dirty="0" err="1">
              <a:solidFill>
                <a:schemeClr val="tx1"/>
              </a:solidFill>
            </a:rPr>
            <a:t>the</a:t>
          </a:r>
          <a:r>
            <a:rPr lang="es-MX" sz="700" b="0" dirty="0">
              <a:solidFill>
                <a:schemeClr val="tx1"/>
              </a:solidFill>
            </a:rPr>
            <a:t> gaps </a:t>
          </a:r>
          <a:r>
            <a:rPr lang="es-MX" sz="700" b="0" dirty="0" err="1">
              <a:solidFill>
                <a:schemeClr val="tx1"/>
              </a:solidFill>
            </a:rPr>
            <a:t>would</a:t>
          </a:r>
          <a:r>
            <a:rPr lang="es-MX" sz="700" b="0" dirty="0">
              <a:solidFill>
                <a:schemeClr val="tx1"/>
              </a:solidFill>
            </a:rPr>
            <a:t> be 2–3 times </a:t>
          </a:r>
          <a:r>
            <a:rPr lang="es-MX" sz="700" b="0" dirty="0" err="1">
              <a:solidFill>
                <a:schemeClr val="tx1"/>
              </a:solidFill>
            </a:rPr>
            <a:t>larger</a:t>
          </a:r>
          <a:r>
            <a:rPr lang="es-MX" sz="700" b="0" dirty="0">
              <a:solidFill>
                <a:schemeClr val="tx1"/>
              </a:solidFill>
            </a:rPr>
            <a:t>. </a:t>
          </a:r>
          <a:r>
            <a:rPr lang="es-MX" sz="700" b="1" dirty="0" err="1">
              <a:solidFill>
                <a:schemeClr val="tx1"/>
              </a:solidFill>
            </a:rPr>
            <a:t>Sources</a:t>
          </a:r>
          <a:r>
            <a:rPr lang="es-MX" sz="700" b="1" dirty="0">
              <a:solidFill>
                <a:schemeClr val="tx1"/>
              </a:solidFill>
            </a:rPr>
            <a:t> and series: </a:t>
          </a:r>
          <a:r>
            <a:rPr lang="es-MX" sz="700" b="0" i="1" dirty="0" err="1">
              <a:solidFill>
                <a:schemeClr val="tx1"/>
              </a:solidFill>
            </a:rPr>
            <a:t>World</a:t>
          </a:r>
          <a:r>
            <a:rPr lang="es-MX" sz="700" b="0" i="1" dirty="0">
              <a:solidFill>
                <a:schemeClr val="tx1"/>
              </a:solidFill>
            </a:rPr>
            <a:t> Human Capital </a:t>
          </a:r>
          <a:r>
            <a:rPr lang="es-MX" sz="700" b="0" i="1" dirty="0" err="1">
              <a:solidFill>
                <a:schemeClr val="tx1"/>
              </a:solidFill>
            </a:rPr>
            <a:t>Expenditure</a:t>
          </a:r>
          <a:r>
            <a:rPr lang="es-MX" sz="700" b="0" i="1" dirty="0">
              <a:solidFill>
                <a:schemeClr val="tx1"/>
              </a:solidFill>
            </a:rPr>
            <a:t> </a:t>
          </a:r>
          <a:r>
            <a:rPr lang="es-MX" sz="700" b="0" i="1" dirty="0" err="1">
              <a:solidFill>
                <a:schemeClr val="tx1"/>
              </a:solidFill>
            </a:rPr>
            <a:t>Database</a:t>
          </a:r>
          <a:r>
            <a:rPr lang="es-MX" sz="700" b="0" i="1" dirty="0">
              <a:solidFill>
                <a:schemeClr val="tx1"/>
              </a:solidFill>
            </a:rPr>
            <a:t> </a:t>
          </a:r>
          <a:r>
            <a:rPr lang="es-MX" sz="700" b="0" dirty="0">
              <a:solidFill>
                <a:schemeClr val="tx1"/>
              </a:solidFill>
            </a:rPr>
            <a:t>(</a:t>
          </a:r>
          <a:r>
            <a:rPr lang="es-MX" sz="700" b="0" dirty="0" err="1">
              <a:solidFill>
                <a:schemeClr val="tx1"/>
              </a:solidFill>
            </a:rPr>
            <a:t>whce.world</a:t>
          </a:r>
          <a:r>
            <a:rPr lang="es-MX" sz="700" b="0" dirty="0">
              <a:solidFill>
                <a:schemeClr val="tx1"/>
              </a:solidFill>
            </a:rPr>
            <a:t>) and</a:t>
          </a:r>
          <a:r>
            <a:rPr lang="es-MX" sz="800" b="0" dirty="0">
              <a:solidFill>
                <a:schemeClr val="tx1"/>
              </a:solidFill>
            </a:rPr>
            <a:t> </a:t>
          </a:r>
          <a:r>
            <a:rPr lang="es-MX" sz="700" b="0" dirty="0" err="1">
              <a:solidFill>
                <a:schemeClr val="tx1"/>
              </a:solidFill>
            </a:rPr>
            <a:t>Bharti</a:t>
          </a:r>
          <a:r>
            <a:rPr lang="es-MX" sz="700" b="0" dirty="0">
              <a:solidFill>
                <a:schemeClr val="tx1"/>
              </a:solidFill>
            </a:rPr>
            <a:t> et al. (2025).</a:t>
          </a:r>
          <a:endParaRPr lang="es-MX" sz="700" b="0" kern="1200" dirty="0">
            <a:solidFill>
              <a:schemeClr val="tx1"/>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0.15289</cdr:x>
      <cdr:y>0.05828</cdr:y>
    </cdr:from>
    <cdr:to>
      <cdr:x>0.69835</cdr:x>
      <cdr:y>0.50713</cdr:y>
    </cdr:to>
    <cdr:sp macro="" textlink="">
      <cdr:nvSpPr>
        <cdr:cNvPr id="2" name="Rectángulo 1">
          <a:extLst xmlns:a="http://schemas.openxmlformats.org/drawingml/2006/main">
            <a:ext uri="{FF2B5EF4-FFF2-40B4-BE49-F238E27FC236}">
              <a16:creationId xmlns:a16="http://schemas.microsoft.com/office/drawing/2014/main" id="{FEECF315-4DB2-486A-B8A6-F6666CC02F4F}"/>
            </a:ext>
          </a:extLst>
        </cdr:cNvPr>
        <cdr:cNvSpPr/>
      </cdr:nvSpPr>
      <cdr:spPr>
        <a:xfrm xmlns:a="http://schemas.openxmlformats.org/drawingml/2006/main">
          <a:off x="704850" y="186590"/>
          <a:ext cx="2514600" cy="1437068"/>
        </a:xfrm>
        <a:prstGeom xmlns:a="http://schemas.openxmlformats.org/drawingml/2006/main" prst="rect">
          <a:avLst/>
        </a:prstGeom>
        <a:solidFill xmlns:a="http://schemas.openxmlformats.org/drawingml/2006/main">
          <a:schemeClr val="bg1">
            <a:lumMod val="85000"/>
            <a:alpha val="4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s-MX" kern="1200"/>
        </a:p>
      </cdr:txBody>
    </cdr:sp>
  </cdr:relSizeAnchor>
  <cdr:relSizeAnchor xmlns:cdr="http://schemas.openxmlformats.org/drawingml/2006/chartDrawing">
    <cdr:from>
      <cdr:x>0.18595</cdr:x>
      <cdr:y>0.06933</cdr:y>
    </cdr:from>
    <cdr:to>
      <cdr:x>0.43388</cdr:x>
      <cdr:y>0.15013</cdr:y>
    </cdr:to>
    <cdr:sp macro="" textlink="">
      <cdr:nvSpPr>
        <cdr:cNvPr id="3" name="CuadroTexto 2">
          <a:extLst xmlns:a="http://schemas.openxmlformats.org/drawingml/2006/main">
            <a:ext uri="{FF2B5EF4-FFF2-40B4-BE49-F238E27FC236}">
              <a16:creationId xmlns:a16="http://schemas.microsoft.com/office/drawing/2014/main" id="{557745FF-418C-1FED-60EE-2F6AA8C51880}"/>
            </a:ext>
          </a:extLst>
        </cdr:cNvPr>
        <cdr:cNvSpPr txBox="1"/>
      </cdr:nvSpPr>
      <cdr:spPr>
        <a:xfrm xmlns:a="http://schemas.openxmlformats.org/drawingml/2006/main">
          <a:off x="857248" y="221969"/>
          <a:ext cx="1142982" cy="258692"/>
        </a:xfrm>
        <a:prstGeom xmlns:a="http://schemas.openxmlformats.org/drawingml/2006/main" prst="rect">
          <a:avLst/>
        </a:prstGeom>
        <a:solidFill xmlns:a="http://schemas.openxmlformats.org/drawingml/2006/main">
          <a:schemeClr val="bg1"/>
        </a:solidFill>
        <a:ln xmlns:a="http://schemas.openxmlformats.org/drawingml/2006/main" w="12700">
          <a:solidFill>
            <a:schemeClr val="tx1">
              <a:lumMod val="95000"/>
              <a:lumOff val="5000"/>
            </a:schemeClr>
          </a:solidFill>
        </a:ln>
      </cdr:spPr>
      <cdr:txBody>
        <a:bodyPr xmlns:a="http://schemas.openxmlformats.org/drawingml/2006/main" vertOverflow="clip" wrap="square" lIns="0" tIns="0" rIns="0" bIns="0" rtlCol="0" anchor="ctr"/>
        <a:lstStyle xmlns:a="http://schemas.openxmlformats.org/drawingml/2006/main"/>
        <a:p xmlns:a="http://schemas.openxmlformats.org/drawingml/2006/main">
          <a:pPr algn="l"/>
          <a:r>
            <a:rPr lang="es-MX" sz="800" dirty="0"/>
            <a:t>99% </a:t>
          </a:r>
          <a:r>
            <a:rPr lang="es-MX" sz="800" dirty="0" err="1"/>
            <a:t>of</a:t>
          </a:r>
          <a:r>
            <a:rPr lang="es-MX" sz="800" dirty="0"/>
            <a:t> </a:t>
          </a:r>
          <a:r>
            <a:rPr lang="es-MX" sz="800" dirty="0" err="1"/>
            <a:t>the</a:t>
          </a:r>
          <a:r>
            <a:rPr lang="es-MX" sz="800" dirty="0"/>
            <a:t> </a:t>
          </a:r>
          <a:r>
            <a:rPr lang="es-MX" sz="800" dirty="0" err="1"/>
            <a:t>population</a:t>
          </a:r>
          <a:r>
            <a:rPr lang="es-MX" sz="800" dirty="0"/>
            <a:t> are </a:t>
          </a:r>
          <a:r>
            <a:rPr lang="es-MX" sz="800" dirty="0" err="1"/>
            <a:t>located</a:t>
          </a:r>
          <a:r>
            <a:rPr lang="es-MX" sz="800" dirty="0"/>
            <a:t> in </a:t>
          </a:r>
          <a:r>
            <a:rPr lang="es-MX" sz="800" dirty="0" err="1"/>
            <a:t>the</a:t>
          </a:r>
          <a:r>
            <a:rPr lang="es-MX" sz="800" dirty="0"/>
            <a:t> </a:t>
          </a:r>
          <a:r>
            <a:rPr lang="es-MX" sz="800" dirty="0" err="1"/>
            <a:t>shaded</a:t>
          </a:r>
          <a:r>
            <a:rPr lang="es-MX" sz="800" dirty="0"/>
            <a:t> </a:t>
          </a:r>
          <a:r>
            <a:rPr lang="es-MX" sz="800" dirty="0" err="1"/>
            <a:t>area</a:t>
          </a:r>
          <a:r>
            <a:rPr lang="es-MX" sz="800" dirty="0"/>
            <a:t>.</a:t>
          </a:r>
          <a:endParaRPr lang="es-MX" sz="800" kern="1200" dirty="0"/>
        </a:p>
      </cdr:txBody>
    </cdr:sp>
  </cdr:relSizeAnchor>
  <cdr:relSizeAnchor xmlns:cdr="http://schemas.openxmlformats.org/drawingml/2006/chartDrawing">
    <cdr:from>
      <cdr:x>0</cdr:x>
      <cdr:y>0.87491</cdr:y>
    </cdr:from>
    <cdr:to>
      <cdr:x>1</cdr:x>
      <cdr:y>1</cdr:y>
    </cdr:to>
    <cdr:sp macro="" textlink="">
      <cdr:nvSpPr>
        <cdr:cNvPr id="5" name="CuadroTexto 4">
          <a:extLst xmlns:a="http://schemas.openxmlformats.org/drawingml/2006/main">
            <a:ext uri="{FF2B5EF4-FFF2-40B4-BE49-F238E27FC236}">
              <a16:creationId xmlns:a16="http://schemas.microsoft.com/office/drawing/2014/main" id="{B9953701-E32D-F4D6-93EC-B28A6CB343A9}"/>
            </a:ext>
          </a:extLst>
        </cdr:cNvPr>
        <cdr:cNvSpPr txBox="1"/>
      </cdr:nvSpPr>
      <cdr:spPr>
        <a:xfrm xmlns:a="http://schemas.openxmlformats.org/drawingml/2006/main">
          <a:off x="0" y="5092699"/>
          <a:ext cx="8744479" cy="72813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0.86836</cdr:y>
    </cdr:from>
    <cdr:to>
      <cdr:x>1</cdr:x>
      <cdr:y>1</cdr:y>
    </cdr:to>
    <cdr:sp macro="" textlink="">
      <cdr:nvSpPr>
        <cdr:cNvPr id="6" name="CuadroTexto 5">
          <a:extLst xmlns:a="http://schemas.openxmlformats.org/drawingml/2006/main">
            <a:ext uri="{FF2B5EF4-FFF2-40B4-BE49-F238E27FC236}">
              <a16:creationId xmlns:a16="http://schemas.microsoft.com/office/drawing/2014/main" id="{FC5923EC-0940-0D0C-0C1F-6E4E9210373C}"/>
            </a:ext>
          </a:extLst>
        </cdr:cNvPr>
        <cdr:cNvSpPr txBox="1"/>
      </cdr:nvSpPr>
      <cdr:spPr>
        <a:xfrm xmlns:a="http://schemas.openxmlformats.org/drawingml/2006/main">
          <a:off x="0" y="5054599"/>
          <a:ext cx="8744479" cy="76623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0.864</cdr:y>
    </cdr:from>
    <cdr:to>
      <cdr:x>1</cdr:x>
      <cdr:y>1</cdr:y>
    </cdr:to>
    <cdr:sp macro="" textlink="">
      <cdr:nvSpPr>
        <cdr:cNvPr id="7" name="CuadroTexto 6">
          <a:extLst xmlns:a="http://schemas.openxmlformats.org/drawingml/2006/main">
            <a:ext uri="{FF2B5EF4-FFF2-40B4-BE49-F238E27FC236}">
              <a16:creationId xmlns:a16="http://schemas.microsoft.com/office/drawing/2014/main" id="{7E271E5C-B2AF-8960-CC1E-73F8F2843E0F}"/>
            </a:ext>
          </a:extLst>
        </cdr:cNvPr>
        <cdr:cNvSpPr txBox="1"/>
      </cdr:nvSpPr>
      <cdr:spPr>
        <a:xfrm xmlns:a="http://schemas.openxmlformats.org/drawingml/2006/main">
          <a:off x="0" y="5029201"/>
          <a:ext cx="8744479" cy="7916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0.76894</cdr:y>
    </cdr:from>
    <cdr:to>
      <cdr:x>1</cdr:x>
      <cdr:y>1</cdr:y>
    </cdr:to>
    <cdr:sp macro="" textlink="">
      <cdr:nvSpPr>
        <cdr:cNvPr id="8" name="CuadroTexto 7">
          <a:extLst xmlns:a="http://schemas.openxmlformats.org/drawingml/2006/main">
            <a:ext uri="{FF2B5EF4-FFF2-40B4-BE49-F238E27FC236}">
              <a16:creationId xmlns:a16="http://schemas.microsoft.com/office/drawing/2014/main" id="{0A08C7A5-C888-ACEC-25ED-735A48725C85}"/>
            </a:ext>
          </a:extLst>
        </cdr:cNvPr>
        <cdr:cNvSpPr txBox="1"/>
      </cdr:nvSpPr>
      <cdr:spPr>
        <a:xfrm xmlns:a="http://schemas.openxmlformats.org/drawingml/2006/main">
          <a:off x="0" y="2461858"/>
          <a:ext cx="4610100" cy="739775"/>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kern="1200"/>
            <a:t>Interpretation. </a:t>
          </a:r>
          <a:r>
            <a:rPr lang="es-MX" sz="700" kern="1200"/>
            <a:t>This figure shows effective income tax rates by pre−tax income group and for U.S. dollar</a:t>
          </a:r>
          <a:r>
            <a:rPr lang="es-MX" sz="700" kern="1200" baseline="0"/>
            <a:t> </a:t>
          </a:r>
          <a:r>
            <a:rPr lang="es-MX" sz="700" kern="1200"/>
            <a:t>billionaires in Brazil, France, the Netherlands, Spain, and the United States. Income tax rates include only</a:t>
          </a:r>
          <a:r>
            <a:rPr lang="es-MX" sz="700" kern="1200" baseline="0"/>
            <a:t> </a:t>
          </a:r>
          <a:r>
            <a:rPr lang="es-MX" sz="700" kern="1200"/>
            <a:t>individual income taxes and equivalent levies. All values are expressed as a share of pre−tax income,</a:t>
          </a:r>
          <a:r>
            <a:rPr lang="es-MX" sz="700" kern="1200" baseline="0"/>
            <a:t> </a:t>
          </a:r>
          <a:r>
            <a:rPr lang="es-MX" sz="700" kern="1200"/>
            <a:t>defined as</a:t>
          </a:r>
          <a:r>
            <a:rPr lang="es-MX" sz="700" kern="1200" baseline="0"/>
            <a:t> </a:t>
          </a:r>
          <a:r>
            <a:rPr lang="es-MX" sz="700" kern="1200"/>
            <a:t>all national income before taxes and transfers, after pensions. P0−10 denotes the bottom 10% of the income</a:t>
          </a:r>
          <a:r>
            <a:rPr lang="es-MX" sz="700" kern="1200" baseline="0"/>
            <a:t> </a:t>
          </a:r>
          <a:r>
            <a:rPr lang="es-MX" sz="700" kern="1200"/>
            <a:t>distribution, P10−20 the next decile, etc. </a:t>
          </a:r>
          <a:r>
            <a:rPr lang="es-MX" sz="700" b="1" kern="1200"/>
            <a:t>Sources and series:</a:t>
          </a:r>
          <a:r>
            <a:rPr lang="es-MX" sz="700" kern="1200"/>
            <a:t> Artola et al. (2022), Bozio et al. (2024), Bozio et al. (2020), Bruil et al. (2024), Palomo et al. (2025), Saez and Zucman (2019), and Zucman (2024).</a:t>
          </a:r>
        </a:p>
      </cdr:txBody>
    </cdr:sp>
  </cdr:relSizeAnchor>
</c:userShapes>
</file>

<file path=ppt/drawings/drawing14.xml><?xml version="1.0" encoding="utf-8"?>
<c:userShapes xmlns:c="http://schemas.openxmlformats.org/drawingml/2006/chart">
  <cdr:relSizeAnchor xmlns:cdr="http://schemas.openxmlformats.org/drawingml/2006/chartDrawing">
    <cdr:from>
      <cdr:x>0</cdr:x>
      <cdr:y>0.67536</cdr:y>
    </cdr:from>
    <cdr:to>
      <cdr:x>1</cdr:x>
      <cdr:y>1</cdr:y>
    </cdr:to>
    <cdr:sp macro="" textlink="">
      <cdr:nvSpPr>
        <cdr:cNvPr id="2" name="CuadroTexto 1">
          <a:extLst xmlns:a="http://schemas.openxmlformats.org/drawingml/2006/main">
            <a:ext uri="{FF2B5EF4-FFF2-40B4-BE49-F238E27FC236}">
              <a16:creationId xmlns:a16="http://schemas.microsoft.com/office/drawing/2014/main" id="{8E02360B-262D-3D73-BE21-0FD91FFDA6EB}"/>
            </a:ext>
          </a:extLst>
        </cdr:cNvPr>
        <cdr:cNvSpPr txBox="1"/>
      </cdr:nvSpPr>
      <cdr:spPr>
        <a:xfrm xmlns:a="http://schemas.openxmlformats.org/drawingml/2006/main">
          <a:off x="0" y="2173089"/>
          <a:ext cx="4610100" cy="1044574"/>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a:latin typeface="+mn-lt"/>
            </a:rPr>
            <a:t>Interpretation.</a:t>
          </a:r>
          <a:r>
            <a:rPr lang="es-MX" sz="700">
              <a:latin typeface="+mn-lt"/>
            </a:rPr>
            <a:t> </a:t>
          </a:r>
          <a:r>
            <a:rPr lang="es-MX" sz="700" b="0">
              <a:latin typeface="+mn-lt"/>
            </a:rPr>
            <a:t>This graph shows excess yield income, defined as the difference between the return on foreign assets and liabilities, as a share of national</a:t>
          </a:r>
          <a:r>
            <a:rPr lang="es-MX" sz="700" b="0" baseline="0">
              <a:latin typeface="+mn-lt"/>
            </a:rPr>
            <a:t> </a:t>
          </a:r>
          <a:r>
            <a:rPr lang="es-MX" sz="700" b="0">
              <a:latin typeface="+mn-lt"/>
            </a:rPr>
            <a:t>GDP. The figure shows that the exorbitant privilege once exclusive to the United States has become a broader rich-world phenomenon. The United States maintains a substantial privilege of 2.2% in 2025. The Eurozone follows with 1% by 2025. Japan stands out with a privilege of 5.9% by 2025. In contrast, BRICS countries face a consistent burden of around 2.1%, </a:t>
          </a:r>
          <a:r>
            <a:rPr lang="es-MX" sz="700">
              <a:latin typeface="+mn-lt"/>
            </a:rPr>
            <a:t>highlighting their role as net providers of capital to wealthier economies. </a:t>
          </a:r>
          <a:r>
            <a:rPr lang="es-MX" sz="700" b="1">
              <a:latin typeface="+mn-lt"/>
            </a:rPr>
            <a:t>Notes.</a:t>
          </a:r>
          <a:r>
            <a:rPr lang="es-MX" sz="700">
              <a:latin typeface="+mn-lt"/>
            </a:rPr>
            <a:t> Positive values represent </a:t>
          </a:r>
          <a:r>
            <a:rPr lang="es-MX" sz="700" b="0">
              <a:latin typeface="+mn-lt"/>
            </a:rPr>
            <a:t>income gains from financial privilege; negative values represent financial burden. BRICS countries include Brazil, Russia, India, China, and South Africa.</a:t>
          </a:r>
          <a:r>
            <a:rPr lang="es-MX" sz="700" b="0" baseline="0">
              <a:latin typeface="+mn-lt"/>
            </a:rPr>
            <a:t> </a:t>
          </a:r>
          <a:r>
            <a:rPr lang="es-MX" sz="700" b="1">
              <a:latin typeface="+mn-lt"/>
            </a:rPr>
            <a:t>Sources and series:</a:t>
          </a:r>
          <a:r>
            <a:rPr lang="es-MX" sz="700">
              <a:latin typeface="+mn-lt"/>
            </a:rPr>
            <a:t> Nievas and Sodano (2025) and wir2026.wid.world/methodology.</a:t>
          </a:r>
          <a:endParaRPr lang="es-MX" sz="700" kern="1200">
            <a:latin typeface="+mn-lt"/>
          </a:endParaRPr>
        </a:p>
      </cdr:txBody>
    </cdr:sp>
  </cdr:relSizeAnchor>
  <cdr:relSizeAnchor xmlns:cdr="http://schemas.openxmlformats.org/drawingml/2006/chartDrawing">
    <cdr:from>
      <cdr:x>0.13636</cdr:x>
      <cdr:y>0.08332</cdr:y>
    </cdr:from>
    <cdr:to>
      <cdr:x>0.58264</cdr:x>
      <cdr:y>0.19721</cdr:y>
    </cdr:to>
    <cdr:sp macro="" textlink="">
      <cdr:nvSpPr>
        <cdr:cNvPr id="3" name="CuadroTexto 1">
          <a:extLst xmlns:a="http://schemas.openxmlformats.org/drawingml/2006/main">
            <a:ext uri="{FF2B5EF4-FFF2-40B4-BE49-F238E27FC236}">
              <a16:creationId xmlns:a16="http://schemas.microsoft.com/office/drawing/2014/main" id="{261E670B-4B14-C5E8-67C7-536E9DDD3F5D}"/>
            </a:ext>
          </a:extLst>
        </cdr:cNvPr>
        <cdr:cNvSpPr txBox="1"/>
      </cdr:nvSpPr>
      <cdr:spPr>
        <a:xfrm xmlns:a="http://schemas.openxmlformats.org/drawingml/2006/main">
          <a:off x="628650" y="268089"/>
          <a:ext cx="2057400" cy="366460"/>
        </a:xfrm>
        <a:prstGeom xmlns:a="http://schemas.openxmlformats.org/drawingml/2006/main" prst="rect">
          <a:avLst/>
        </a:prstGeom>
        <a:solidFill xmlns:a="http://schemas.openxmlformats.org/drawingml/2006/main">
          <a:schemeClr val="bg1"/>
        </a:solidFill>
        <a:ln xmlns:a="http://schemas.openxmlformats.org/drawingml/2006/main" w="12700" cap="rnd">
          <a:solidFill>
            <a:schemeClr val="tx1"/>
          </a:solidFill>
        </a:ln>
        <a:effectLst xmlns:a="http://schemas.openxmlformats.org/drawingml/2006/main">
          <a:softEdge rad="0"/>
        </a:effectLst>
      </cdr:spPr>
      <cdr:txBody>
        <a:bodyPr xmlns:a="http://schemas.openxmlformats.org/drawingml/2006/main" wrap="square" lIns="45720" tIns="0" rIns="45720" b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s-MX" sz="800" b="0">
              <a:solidFill>
                <a:schemeClr val="tx1"/>
              </a:solidFill>
            </a:rPr>
            <a:t>The centrality of the U.S. dollar, and now other currencies, in the global financial system allows rich economies to borrow at very low rates.</a:t>
          </a:r>
          <a:endParaRPr lang="es-MX" sz="800" b="0" kern="1200">
            <a:solidFill>
              <a:schemeClr val="tx1"/>
            </a:solidFill>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cdr:x>
      <cdr:y>0.85129</cdr:y>
    </cdr:from>
    <cdr:to>
      <cdr:x>0.99715</cdr:x>
      <cdr:y>1</cdr:y>
    </cdr:to>
    <cdr:sp macro="" textlink="">
      <cdr:nvSpPr>
        <cdr:cNvPr id="2" name="CuadroTexto 1">
          <a:extLst xmlns:a="http://schemas.openxmlformats.org/drawingml/2006/main">
            <a:ext uri="{FF2B5EF4-FFF2-40B4-BE49-F238E27FC236}">
              <a16:creationId xmlns:a16="http://schemas.microsoft.com/office/drawing/2014/main" id="{8FCAA569-49C8-E82E-A15C-89D90EF8C946}"/>
            </a:ext>
          </a:extLst>
        </cdr:cNvPr>
        <cdr:cNvSpPr txBox="1"/>
      </cdr:nvSpPr>
      <cdr:spPr>
        <a:xfrm xmlns:a="http://schemas.openxmlformats.org/drawingml/2006/main">
          <a:off x="0" y="4962407"/>
          <a:ext cx="8725370" cy="86689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0.75397</cdr:y>
    </cdr:from>
    <cdr:to>
      <cdr:x>1</cdr:x>
      <cdr:y>1</cdr:y>
    </cdr:to>
    <cdr:sp macro="" textlink="">
      <cdr:nvSpPr>
        <cdr:cNvPr id="4" name="CuadroTexto 3">
          <a:extLst xmlns:a="http://schemas.openxmlformats.org/drawingml/2006/main">
            <a:ext uri="{FF2B5EF4-FFF2-40B4-BE49-F238E27FC236}">
              <a16:creationId xmlns:a16="http://schemas.microsoft.com/office/drawing/2014/main" id="{B51466DF-7EBF-7ADB-7BE5-7838FC20A86D}"/>
            </a:ext>
          </a:extLst>
        </cdr:cNvPr>
        <cdr:cNvSpPr txBox="1"/>
      </cdr:nvSpPr>
      <cdr:spPr>
        <a:xfrm xmlns:a="http://schemas.openxmlformats.org/drawingml/2006/main">
          <a:off x="0" y="2267085"/>
          <a:ext cx="4610100" cy="739775"/>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pPr algn="l"/>
          <a:r>
            <a:rPr lang="es-MX" sz="700" b="1" dirty="0" err="1">
              <a:solidFill>
                <a:schemeClr val="tx1"/>
              </a:solidFill>
            </a:rPr>
            <a:t>Interpretation</a:t>
          </a:r>
          <a:r>
            <a:rPr lang="es-MX" sz="700" b="1" dirty="0">
              <a:solidFill>
                <a:schemeClr val="tx1"/>
              </a:solidFill>
            </a:rPr>
            <a:t>.</a:t>
          </a:r>
          <a:r>
            <a:rPr lang="es-MX" sz="700" b="0" dirty="0">
              <a:solidFill>
                <a:schemeClr val="tx1"/>
              </a:solidFill>
            </a:rPr>
            <a:t> </a:t>
          </a:r>
          <a:r>
            <a:rPr lang="es-MX" sz="700" b="0" dirty="0" err="1">
              <a:solidFill>
                <a:schemeClr val="tx1"/>
              </a:solidFill>
            </a:rPr>
            <a:t>Rich</a:t>
          </a:r>
          <a:r>
            <a:rPr lang="es-MX" sz="700" b="0" dirty="0">
              <a:solidFill>
                <a:schemeClr val="tx1"/>
              </a:solidFill>
            </a:rPr>
            <a:t> </a:t>
          </a:r>
          <a:r>
            <a:rPr lang="es-MX" sz="700" b="0" dirty="0" err="1">
              <a:solidFill>
                <a:schemeClr val="tx1"/>
              </a:solidFill>
            </a:rPr>
            <a:t>countries</a:t>
          </a:r>
          <a:r>
            <a:rPr lang="es-MX" sz="700" b="0" dirty="0">
              <a:solidFill>
                <a:schemeClr val="tx1"/>
              </a:solidFill>
            </a:rPr>
            <a:t> are </a:t>
          </a:r>
          <a:r>
            <a:rPr lang="es-MX" sz="700" b="0" dirty="0" err="1">
              <a:solidFill>
                <a:schemeClr val="tx1"/>
              </a:solidFill>
            </a:rPr>
            <a:t>the</a:t>
          </a:r>
          <a:r>
            <a:rPr lang="es-MX" sz="700" b="0" dirty="0">
              <a:solidFill>
                <a:schemeClr val="tx1"/>
              </a:solidFill>
            </a:rPr>
            <a:t> </a:t>
          </a:r>
          <a:r>
            <a:rPr lang="es-MX" sz="700" b="0" dirty="0" err="1">
              <a:solidFill>
                <a:schemeClr val="tx1"/>
              </a:solidFill>
            </a:rPr>
            <a:t>issuers</a:t>
          </a:r>
          <a:r>
            <a:rPr lang="es-MX" sz="700" b="0" dirty="0">
              <a:solidFill>
                <a:schemeClr val="tx1"/>
              </a:solidFill>
            </a:rPr>
            <a:t> </a:t>
          </a:r>
          <a:r>
            <a:rPr lang="es-MX" sz="700" b="0" dirty="0" err="1">
              <a:solidFill>
                <a:schemeClr val="tx1"/>
              </a:solidFill>
            </a:rPr>
            <a:t>of</a:t>
          </a:r>
          <a:r>
            <a:rPr lang="es-MX" sz="700" b="0" dirty="0">
              <a:solidFill>
                <a:schemeClr val="tx1"/>
              </a:solidFill>
            </a:rPr>
            <a:t> </a:t>
          </a:r>
          <a:r>
            <a:rPr lang="es-MX" sz="700" b="0" dirty="0" err="1">
              <a:solidFill>
                <a:schemeClr val="tx1"/>
              </a:solidFill>
            </a:rPr>
            <a:t>international</a:t>
          </a:r>
          <a:r>
            <a:rPr lang="es-MX" sz="700" b="0" dirty="0">
              <a:solidFill>
                <a:schemeClr val="tx1"/>
              </a:solidFill>
            </a:rPr>
            <a:t> reserve </a:t>
          </a:r>
          <a:r>
            <a:rPr lang="es-MX" sz="700" b="0" dirty="0" err="1">
              <a:solidFill>
                <a:schemeClr val="tx1"/>
              </a:solidFill>
            </a:rPr>
            <a:t>currencies</a:t>
          </a:r>
          <a:r>
            <a:rPr lang="es-MX" sz="700" b="0" dirty="0">
              <a:solidFill>
                <a:schemeClr val="tx1"/>
              </a:solidFill>
            </a:rPr>
            <a:t>, </a:t>
          </a:r>
          <a:r>
            <a:rPr lang="es-MX" sz="700" b="0" dirty="0" err="1">
              <a:solidFill>
                <a:schemeClr val="tx1"/>
              </a:solidFill>
            </a:rPr>
            <a:t>which</a:t>
          </a:r>
          <a:r>
            <a:rPr lang="es-MX" sz="700" b="0" dirty="0">
              <a:solidFill>
                <a:schemeClr val="tx1"/>
              </a:solidFill>
            </a:rPr>
            <a:t> are </a:t>
          </a:r>
          <a:r>
            <a:rPr lang="es-MX" sz="700" b="0" dirty="0" err="1">
              <a:solidFill>
                <a:schemeClr val="tx1"/>
              </a:solidFill>
            </a:rPr>
            <a:t>then</a:t>
          </a:r>
          <a:r>
            <a:rPr lang="es-MX" sz="700" b="0" dirty="0">
              <a:solidFill>
                <a:schemeClr val="tx1"/>
              </a:solidFill>
            </a:rPr>
            <a:t> </a:t>
          </a:r>
          <a:r>
            <a:rPr lang="es-MX" sz="700" b="0" dirty="0" err="1">
              <a:solidFill>
                <a:schemeClr val="tx1"/>
              </a:solidFill>
            </a:rPr>
            <a:t>used</a:t>
          </a:r>
          <a:r>
            <a:rPr lang="es-MX" sz="700" b="0" dirty="0">
              <a:solidFill>
                <a:schemeClr val="tx1"/>
              </a:solidFill>
            </a:rPr>
            <a:t> in</a:t>
          </a:r>
          <a:r>
            <a:rPr lang="es-MX" sz="700" b="0" baseline="0" dirty="0">
              <a:solidFill>
                <a:schemeClr val="tx1"/>
              </a:solidFill>
            </a:rPr>
            <a:t> </a:t>
          </a:r>
          <a:r>
            <a:rPr lang="es-MX" sz="700" b="0" dirty="0" err="1">
              <a:solidFill>
                <a:schemeClr val="tx1"/>
              </a:solidFill>
            </a:rPr>
            <a:t>international</a:t>
          </a:r>
          <a:r>
            <a:rPr lang="es-MX" sz="700" b="0" dirty="0">
              <a:solidFill>
                <a:schemeClr val="tx1"/>
              </a:solidFill>
            </a:rPr>
            <a:t> </a:t>
          </a:r>
          <a:r>
            <a:rPr lang="es-MX" sz="700" b="0" dirty="0" err="1">
              <a:solidFill>
                <a:schemeClr val="tx1"/>
              </a:solidFill>
            </a:rPr>
            <a:t>transactions</a:t>
          </a:r>
          <a:r>
            <a:rPr lang="es-MX" sz="700" b="0" dirty="0">
              <a:solidFill>
                <a:schemeClr val="tx1"/>
              </a:solidFill>
            </a:rPr>
            <a:t> and as a reserve </a:t>
          </a:r>
          <a:r>
            <a:rPr lang="es-MX" sz="700" b="0" dirty="0" err="1">
              <a:solidFill>
                <a:schemeClr val="tx1"/>
              </a:solidFill>
            </a:rPr>
            <a:t>of</a:t>
          </a:r>
          <a:r>
            <a:rPr lang="es-MX" sz="700" b="0" dirty="0">
              <a:solidFill>
                <a:schemeClr val="tx1"/>
              </a:solidFill>
            </a:rPr>
            <a:t> </a:t>
          </a:r>
          <a:r>
            <a:rPr lang="es-MX" sz="700" b="0" dirty="0" err="1">
              <a:solidFill>
                <a:schemeClr val="tx1"/>
              </a:solidFill>
            </a:rPr>
            <a:t>value</a:t>
          </a:r>
          <a:r>
            <a:rPr lang="es-MX" sz="700" b="0" dirty="0">
              <a:solidFill>
                <a:schemeClr val="tx1"/>
              </a:solidFill>
            </a:rPr>
            <a:t> </a:t>
          </a:r>
          <a:r>
            <a:rPr lang="es-MX" sz="700" b="0" dirty="0" err="1">
              <a:solidFill>
                <a:schemeClr val="tx1"/>
              </a:solidFill>
            </a:rPr>
            <a:t>around</a:t>
          </a:r>
          <a:r>
            <a:rPr lang="es-MX" sz="700" b="0" dirty="0">
              <a:solidFill>
                <a:schemeClr val="tx1"/>
              </a:solidFill>
            </a:rPr>
            <a:t> </a:t>
          </a:r>
          <a:r>
            <a:rPr lang="es-MX" sz="700" b="0" dirty="0" err="1">
              <a:solidFill>
                <a:schemeClr val="tx1"/>
              </a:solidFill>
            </a:rPr>
            <a:t>the</a:t>
          </a:r>
          <a:r>
            <a:rPr lang="es-MX" sz="700" b="0" dirty="0">
              <a:solidFill>
                <a:schemeClr val="tx1"/>
              </a:solidFill>
            </a:rPr>
            <a:t> </a:t>
          </a:r>
          <a:r>
            <a:rPr lang="es-MX" sz="700" b="0" dirty="0" err="1">
              <a:solidFill>
                <a:schemeClr val="tx1"/>
              </a:solidFill>
            </a:rPr>
            <a:t>globe</a:t>
          </a:r>
          <a:r>
            <a:rPr lang="es-MX" sz="700" b="0" dirty="0">
              <a:solidFill>
                <a:schemeClr val="tx1"/>
              </a:solidFill>
            </a:rPr>
            <a:t>. </a:t>
          </a:r>
          <a:r>
            <a:rPr lang="es-MX" sz="700" b="0" dirty="0" err="1">
              <a:solidFill>
                <a:schemeClr val="tx1"/>
              </a:solidFill>
            </a:rPr>
            <a:t>These</a:t>
          </a:r>
          <a:r>
            <a:rPr lang="es-MX" sz="700" b="0" dirty="0">
              <a:solidFill>
                <a:schemeClr val="tx1"/>
              </a:solidFill>
            </a:rPr>
            <a:t> </a:t>
          </a:r>
          <a:r>
            <a:rPr lang="es-MX" sz="700" b="0" dirty="0" err="1">
              <a:solidFill>
                <a:schemeClr val="tx1"/>
              </a:solidFill>
            </a:rPr>
            <a:t>currencies</a:t>
          </a:r>
          <a:r>
            <a:rPr lang="es-MX" sz="700" b="0" dirty="0">
              <a:solidFill>
                <a:schemeClr val="tx1"/>
              </a:solidFill>
            </a:rPr>
            <a:t> </a:t>
          </a:r>
          <a:r>
            <a:rPr lang="es-MX" sz="700" b="0" dirty="0" err="1">
              <a:solidFill>
                <a:schemeClr val="tx1"/>
              </a:solidFill>
            </a:rPr>
            <a:t>dominate</a:t>
          </a:r>
          <a:r>
            <a:rPr lang="es-MX" sz="700" b="0" dirty="0">
              <a:solidFill>
                <a:schemeClr val="tx1"/>
              </a:solidFill>
            </a:rPr>
            <a:t> central </a:t>
          </a:r>
          <a:r>
            <a:rPr lang="es-MX" sz="700" b="0" dirty="0" err="1">
              <a:solidFill>
                <a:schemeClr val="tx1"/>
              </a:solidFill>
            </a:rPr>
            <a:t>bank</a:t>
          </a:r>
          <a:r>
            <a:rPr lang="es-MX" sz="700" b="0" baseline="0" dirty="0">
              <a:solidFill>
                <a:schemeClr val="tx1"/>
              </a:solidFill>
            </a:rPr>
            <a:t> </a:t>
          </a:r>
          <a:r>
            <a:rPr lang="es-MX" sz="700" b="0" dirty="0">
              <a:solidFill>
                <a:schemeClr val="tx1"/>
              </a:solidFill>
            </a:rPr>
            <a:t>reserves </a:t>
          </a:r>
          <a:r>
            <a:rPr lang="es-MX" sz="700" b="0" dirty="0" err="1">
              <a:solidFill>
                <a:schemeClr val="tx1"/>
              </a:solidFill>
            </a:rPr>
            <a:t>due</a:t>
          </a:r>
          <a:r>
            <a:rPr lang="es-MX" sz="700" b="0" dirty="0">
              <a:solidFill>
                <a:schemeClr val="tx1"/>
              </a:solidFill>
            </a:rPr>
            <a:t> </a:t>
          </a:r>
          <a:r>
            <a:rPr lang="es-MX" sz="700" b="0" dirty="0" err="1">
              <a:solidFill>
                <a:schemeClr val="tx1"/>
              </a:solidFill>
            </a:rPr>
            <a:t>to</a:t>
          </a:r>
          <a:r>
            <a:rPr lang="es-MX" sz="700" b="0" dirty="0">
              <a:solidFill>
                <a:schemeClr val="tx1"/>
              </a:solidFill>
            </a:rPr>
            <a:t> </a:t>
          </a:r>
          <a:r>
            <a:rPr lang="es-MX" sz="700" b="0" dirty="0" err="1">
              <a:solidFill>
                <a:schemeClr val="tx1"/>
              </a:solidFill>
            </a:rPr>
            <a:t>international</a:t>
          </a:r>
          <a:r>
            <a:rPr lang="es-MX" sz="700" b="0" dirty="0">
              <a:solidFill>
                <a:schemeClr val="tx1"/>
              </a:solidFill>
            </a:rPr>
            <a:t> </a:t>
          </a:r>
          <a:r>
            <a:rPr lang="es-MX" sz="700" b="0" dirty="0" err="1">
              <a:solidFill>
                <a:schemeClr val="tx1"/>
              </a:solidFill>
            </a:rPr>
            <a:t>financial</a:t>
          </a:r>
          <a:r>
            <a:rPr lang="es-MX" sz="700" b="0" dirty="0">
              <a:solidFill>
                <a:schemeClr val="tx1"/>
              </a:solidFill>
            </a:rPr>
            <a:t> rules </a:t>
          </a:r>
          <a:r>
            <a:rPr lang="es-MX" sz="700" b="0" dirty="0" err="1">
              <a:solidFill>
                <a:schemeClr val="tx1"/>
              </a:solidFill>
            </a:rPr>
            <a:t>like</a:t>
          </a:r>
          <a:r>
            <a:rPr lang="es-MX" sz="700" b="0" dirty="0">
              <a:solidFill>
                <a:schemeClr val="tx1"/>
              </a:solidFill>
            </a:rPr>
            <a:t> </a:t>
          </a:r>
          <a:r>
            <a:rPr lang="es-MX" sz="700" b="0" dirty="0" err="1">
              <a:solidFill>
                <a:schemeClr val="tx1"/>
              </a:solidFill>
            </a:rPr>
            <a:t>Basel</a:t>
          </a:r>
          <a:r>
            <a:rPr lang="es-MX" sz="700" b="0" dirty="0">
              <a:solidFill>
                <a:schemeClr val="tx1"/>
              </a:solidFill>
            </a:rPr>
            <a:t> III, </a:t>
          </a:r>
          <a:r>
            <a:rPr lang="es-MX" sz="700" b="0" dirty="0" err="1">
              <a:solidFill>
                <a:schemeClr val="tx1"/>
              </a:solidFill>
            </a:rPr>
            <a:t>locking</a:t>
          </a:r>
          <a:r>
            <a:rPr lang="es-MX" sz="700" b="0" dirty="0">
              <a:solidFill>
                <a:schemeClr val="tx1"/>
              </a:solidFill>
            </a:rPr>
            <a:t> in </a:t>
          </a:r>
          <a:r>
            <a:rPr lang="es-MX" sz="700" b="0" dirty="0" err="1">
              <a:solidFill>
                <a:schemeClr val="tx1"/>
              </a:solidFill>
            </a:rPr>
            <a:t>persistent</a:t>
          </a:r>
          <a:r>
            <a:rPr lang="es-MX" sz="700" b="0" dirty="0">
              <a:solidFill>
                <a:schemeClr val="tx1"/>
              </a:solidFill>
            </a:rPr>
            <a:t> </a:t>
          </a:r>
          <a:r>
            <a:rPr lang="es-MX" sz="700" b="0" dirty="0" err="1">
              <a:solidFill>
                <a:schemeClr val="tx1"/>
              </a:solidFill>
            </a:rPr>
            <a:t>demand</a:t>
          </a:r>
          <a:r>
            <a:rPr lang="es-MX" sz="700" b="0" dirty="0">
              <a:solidFill>
                <a:schemeClr val="tx1"/>
              </a:solidFill>
            </a:rPr>
            <a:t>. </a:t>
          </a:r>
          <a:r>
            <a:rPr lang="es-MX" sz="700" b="0" dirty="0" err="1">
              <a:solidFill>
                <a:schemeClr val="tx1"/>
              </a:solidFill>
            </a:rPr>
            <a:t>This</a:t>
          </a:r>
          <a:r>
            <a:rPr lang="es-MX" sz="700" b="0" dirty="0">
              <a:solidFill>
                <a:schemeClr val="tx1"/>
              </a:solidFill>
            </a:rPr>
            <a:t> leads </a:t>
          </a:r>
          <a:r>
            <a:rPr lang="es-MX" sz="700" b="0" dirty="0" err="1">
              <a:solidFill>
                <a:schemeClr val="tx1"/>
              </a:solidFill>
            </a:rPr>
            <a:t>to</a:t>
          </a:r>
          <a:r>
            <a:rPr lang="es-MX" sz="700" b="0" dirty="0">
              <a:solidFill>
                <a:schemeClr val="tx1"/>
              </a:solidFill>
            </a:rPr>
            <a:t> </a:t>
          </a:r>
          <a:r>
            <a:rPr lang="es-MX" sz="700" b="0" dirty="0" err="1">
              <a:solidFill>
                <a:schemeClr val="tx1"/>
              </a:solidFill>
            </a:rPr>
            <a:t>persistently</a:t>
          </a:r>
          <a:r>
            <a:rPr lang="es-MX" sz="700" b="0" baseline="0" dirty="0">
              <a:solidFill>
                <a:schemeClr val="tx1"/>
              </a:solidFill>
            </a:rPr>
            <a:t> </a:t>
          </a:r>
          <a:r>
            <a:rPr lang="es-MX" sz="700" b="0" dirty="0" err="1">
              <a:solidFill>
                <a:schemeClr val="tx1"/>
              </a:solidFill>
            </a:rPr>
            <a:t>lower</a:t>
          </a:r>
          <a:r>
            <a:rPr lang="es-MX" sz="700" b="0" dirty="0">
              <a:solidFill>
                <a:schemeClr val="tx1"/>
              </a:solidFill>
            </a:rPr>
            <a:t> </a:t>
          </a:r>
          <a:r>
            <a:rPr lang="es-MX" sz="700" b="0" dirty="0" err="1">
              <a:solidFill>
                <a:schemeClr val="tx1"/>
              </a:solidFill>
            </a:rPr>
            <a:t>borrowing</a:t>
          </a:r>
          <a:r>
            <a:rPr lang="es-MX" sz="700" b="0" dirty="0">
              <a:solidFill>
                <a:schemeClr val="tx1"/>
              </a:solidFill>
            </a:rPr>
            <a:t> </a:t>
          </a:r>
          <a:r>
            <a:rPr lang="es-MX" sz="700" b="0" dirty="0" err="1">
              <a:solidFill>
                <a:schemeClr val="tx1"/>
              </a:solidFill>
            </a:rPr>
            <a:t>costs</a:t>
          </a:r>
          <a:r>
            <a:rPr lang="es-MX" sz="700" b="0" dirty="0">
              <a:solidFill>
                <a:schemeClr val="tx1"/>
              </a:solidFill>
            </a:rPr>
            <a:t>. </a:t>
          </a:r>
          <a:r>
            <a:rPr lang="es-MX" sz="700" b="1" dirty="0" err="1">
              <a:solidFill>
                <a:schemeClr val="tx1"/>
              </a:solidFill>
            </a:rPr>
            <a:t>Sources</a:t>
          </a:r>
          <a:r>
            <a:rPr lang="es-MX" sz="700" b="1" dirty="0">
              <a:solidFill>
                <a:schemeClr val="tx1"/>
              </a:solidFill>
            </a:rPr>
            <a:t> and series:</a:t>
          </a:r>
          <a:r>
            <a:rPr lang="es-MX" sz="700" dirty="0">
              <a:solidFill>
                <a:schemeClr val="tx1"/>
              </a:solidFill>
            </a:rPr>
            <a:t> Nievas and Sodano (2025) and wir2026.wid.world/</a:t>
          </a:r>
          <a:r>
            <a:rPr lang="es-MX" sz="700" dirty="0" err="1">
              <a:solidFill>
                <a:schemeClr val="tx1"/>
              </a:solidFill>
            </a:rPr>
            <a:t>methodology</a:t>
          </a:r>
          <a:r>
            <a:rPr lang="es-MX" sz="700" dirty="0">
              <a:solidFill>
                <a:schemeClr val="tx1"/>
              </a:solidFill>
            </a:rPr>
            <a:t>.</a:t>
          </a:r>
          <a:endParaRPr lang="es-MX" sz="700" kern="1200" dirty="0">
            <a:solidFill>
              <a:schemeClr val="tx1"/>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0.00122</cdr:x>
      <cdr:y>0.7005</cdr:y>
    </cdr:from>
    <cdr:to>
      <cdr:x>0.98558</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5603" y="2086701"/>
          <a:ext cx="4537998" cy="892175"/>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xmlns="">
              <a:solidFill>
                <a:srgbClr xmlns:mc="http://schemas.openxmlformats.org/markup-compatibility/2006" val="FFFFFF" mc:Ignorable="a14" a14:legacySpreadsheetColorIndex="9"/>
              </a:solidFill>
            </a14:hiddenFill>
          </a:ext>
          <a:ext uri="{91240B29-F687-4f45-9708-019B960494DF}">
            <a14:hiddenLine xmlns:a14="http://schemas.microsoft.com/office/drawing/2010/main" xmlns=""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square" lIns="27432" tIns="22860" rIns="0" bIns="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just" rtl="0">
            <a:defRPr sz="1000"/>
          </a:pPr>
          <a:r>
            <a:rPr lang="fr-FR" sz="700" b="1" dirty="0">
              <a:solidFill>
                <a:schemeClr val="tx1"/>
              </a:solidFill>
              <a:latin typeface="+mn-lt"/>
              <a:cs typeface="Arial"/>
            </a:rPr>
            <a:t>Interpretation: </a:t>
          </a:r>
          <a:r>
            <a:rPr lang="fr-FR" sz="700" b="0" dirty="0">
              <a:solidFill>
                <a:schemeClr val="tx1"/>
              </a:solidFill>
              <a:latin typeface="+mn-lt"/>
              <a:cs typeface="Arial"/>
            </a:rPr>
            <a:t>In the 1960s, both higher−educated and high−income voters were less likely to vote for left−wing</a:t>
          </a:r>
          <a:r>
            <a:rPr lang="fr-FR" sz="700" b="0" baseline="0" dirty="0">
              <a:solidFill>
                <a:schemeClr val="tx1"/>
              </a:solidFill>
              <a:latin typeface="+mn-lt"/>
              <a:cs typeface="Arial"/>
            </a:rPr>
            <a:t> </a:t>
          </a:r>
          <a:r>
            <a:rPr lang="fr-FR" sz="700" b="0" dirty="0">
              <a:solidFill>
                <a:schemeClr val="tx1"/>
              </a:solidFill>
              <a:latin typeface="+mn-lt"/>
              <a:cs typeface="Arial"/>
            </a:rPr>
            <a:t>(democratic / labor / social−democratic / socialist / green) parties than lower−educated and low−income voters by</a:t>
          </a:r>
          <a:r>
            <a:rPr lang="fr-FR" sz="700" b="0" baseline="0" dirty="0">
              <a:solidFill>
                <a:schemeClr val="tx1"/>
              </a:solidFill>
              <a:latin typeface="+mn-lt"/>
              <a:cs typeface="Arial"/>
            </a:rPr>
            <a:t> </a:t>
          </a:r>
          <a:r>
            <a:rPr lang="fr-FR" sz="700" b="0" dirty="0">
              <a:solidFill>
                <a:schemeClr val="tx1"/>
              </a:solidFill>
              <a:latin typeface="+mn-lt"/>
              <a:cs typeface="Arial"/>
            </a:rPr>
            <a:t>more than 10 percentage points. The left vote has gradually become associated with higher education voters,</a:t>
          </a:r>
          <a:r>
            <a:rPr lang="fr-FR" sz="700" b="0" baseline="0" dirty="0">
              <a:solidFill>
                <a:schemeClr val="tx1"/>
              </a:solidFill>
              <a:latin typeface="+mn-lt"/>
              <a:cs typeface="Arial"/>
            </a:rPr>
            <a:t> </a:t>
          </a:r>
          <a:r>
            <a:rPr lang="fr-FR" sz="700" b="0" dirty="0">
              <a:solidFill>
                <a:schemeClr val="tx1"/>
              </a:solidFill>
              <a:latin typeface="+mn-lt"/>
              <a:cs typeface="Arial"/>
            </a:rPr>
            <a:t>giving rising to a multi−elite party system. Figures correspond to five−year averages for Australia, Britain, Canada,</a:t>
          </a:r>
          <a:r>
            <a:rPr lang="fr-FR" sz="700" b="0" baseline="0" dirty="0">
              <a:solidFill>
                <a:schemeClr val="tx1"/>
              </a:solidFill>
              <a:latin typeface="+mn-lt"/>
              <a:cs typeface="Arial"/>
            </a:rPr>
            <a:t> </a:t>
          </a:r>
          <a:r>
            <a:rPr lang="fr-FR" sz="700" b="0" dirty="0">
              <a:solidFill>
                <a:schemeClr val="tx1"/>
              </a:solidFill>
              <a:latin typeface="+mn-lt"/>
              <a:cs typeface="Arial"/>
            </a:rPr>
            <a:t>Denmark, France, Germany, Italy, the Netherlands, Norway, Sweden, Switzerland, and the US. Estimates control</a:t>
          </a:r>
          <a:r>
            <a:rPr lang="fr-FR" sz="700" b="0" baseline="0" dirty="0">
              <a:solidFill>
                <a:schemeClr val="tx1"/>
              </a:solidFill>
              <a:latin typeface="+mn-lt"/>
              <a:cs typeface="Arial"/>
            </a:rPr>
            <a:t> </a:t>
          </a:r>
          <a:r>
            <a:rPr lang="fr-FR" sz="700" b="0" dirty="0">
              <a:solidFill>
                <a:schemeClr val="tx1"/>
              </a:solidFill>
              <a:latin typeface="+mn-lt"/>
              <a:cs typeface="Arial"/>
            </a:rPr>
            <a:t>for income/education, age, gender, religion, church attendance, rural/urban, region, race/ethnicity, employment</a:t>
          </a:r>
          <a:r>
            <a:rPr lang="fr-FR" sz="700" b="0" baseline="0" dirty="0">
              <a:solidFill>
                <a:schemeClr val="tx1"/>
              </a:solidFill>
              <a:latin typeface="+mn-lt"/>
              <a:cs typeface="Arial"/>
            </a:rPr>
            <a:t> </a:t>
          </a:r>
          <a:r>
            <a:rPr lang="fr-FR" sz="700" b="0" dirty="0">
              <a:solidFill>
                <a:schemeClr val="tx1"/>
              </a:solidFill>
              <a:latin typeface="+mn-lt"/>
              <a:cs typeface="Arial"/>
            </a:rPr>
            <a:t>status, and marital status (in country−years for which these variables are available). </a:t>
          </a:r>
          <a:r>
            <a:rPr lang="fr-FR" sz="700" b="1" dirty="0">
              <a:solidFill>
                <a:schemeClr val="tx1"/>
              </a:solidFill>
              <a:latin typeface="+mn-lt"/>
              <a:cs typeface="Arial"/>
            </a:rPr>
            <a:t>Sources and series</a:t>
          </a:r>
          <a:r>
            <a:rPr lang="fr-FR" sz="700" b="0" dirty="0">
              <a:solidFill>
                <a:schemeClr val="tx1"/>
              </a:solidFill>
              <a:latin typeface="+mn-lt"/>
              <a:cs typeface="Arial"/>
            </a:rPr>
            <a:t>: Gethin</a:t>
          </a:r>
          <a:r>
            <a:rPr lang="fr-FR" sz="700" b="0" baseline="0" dirty="0">
              <a:solidFill>
                <a:schemeClr val="tx1"/>
              </a:solidFill>
              <a:latin typeface="+mn-lt"/>
              <a:cs typeface="Arial"/>
            </a:rPr>
            <a:t> </a:t>
          </a:r>
          <a:r>
            <a:rPr lang="fr-FR" sz="700" b="0" dirty="0">
              <a:solidFill>
                <a:schemeClr val="tx1"/>
              </a:solidFill>
              <a:latin typeface="+mn-lt"/>
              <a:cs typeface="Arial"/>
            </a:rPr>
            <a:t>et al. (2021) and </a:t>
          </a:r>
          <a:r>
            <a:rPr lang="fr-FR" sz="700" b="0" i="1" dirty="0">
              <a:solidFill>
                <a:schemeClr val="tx1"/>
              </a:solidFill>
              <a:latin typeface="+mn-lt"/>
              <a:cs typeface="Arial"/>
            </a:rPr>
            <a:t>World Political Cleavages and Inequality Database</a:t>
          </a:r>
          <a:r>
            <a:rPr lang="fr-FR" sz="700" b="0" dirty="0">
              <a:solidFill>
                <a:schemeClr val="tx1"/>
              </a:solidFill>
              <a:latin typeface="+mn-lt"/>
              <a:cs typeface="Arial"/>
            </a:rPr>
            <a:t> (wpid.world).</a:t>
          </a:r>
          <a:endParaRPr lang="en-US" sz="700" b="0" i="0" u="none" strike="noStrike" baseline="0" dirty="0">
            <a:solidFill>
              <a:schemeClr val="tx1"/>
            </a:solidFill>
            <a:latin typeface="+mn-lt"/>
            <a:ea typeface="Arial"/>
            <a:cs typeface="Arial"/>
          </a:endParaRPr>
        </a:p>
      </cdr:txBody>
    </cdr:sp>
  </cdr:relSizeAnchor>
  <cdr:relSizeAnchor xmlns:cdr="http://schemas.openxmlformats.org/drawingml/2006/chartDrawing">
    <cdr:from>
      <cdr:x>0.2686</cdr:x>
      <cdr:y>0.08658</cdr:y>
    </cdr:from>
    <cdr:to>
      <cdr:x>0.63223</cdr:x>
      <cdr:y>0.21515</cdr:y>
    </cdr:to>
    <cdr:sp macro="" textlink="">
      <cdr:nvSpPr>
        <cdr:cNvPr id="5" name="ZoneTexte 4"/>
        <cdr:cNvSpPr txBox="1"/>
      </cdr:nvSpPr>
      <cdr:spPr>
        <a:xfrm xmlns:a="http://schemas.openxmlformats.org/drawingml/2006/main">
          <a:off x="1238250" y="257901"/>
          <a:ext cx="1676401" cy="383016"/>
        </a:xfrm>
        <a:prstGeom xmlns:a="http://schemas.openxmlformats.org/drawingml/2006/main" prst="rect">
          <a:avLst/>
        </a:prstGeom>
        <a:solidFill xmlns:a="http://schemas.openxmlformats.org/drawingml/2006/main">
          <a:schemeClr val="bg1"/>
        </a:solidFill>
        <a:ln xmlns:a="http://schemas.openxmlformats.org/drawingml/2006/main" cap="rnd">
          <a:solidFill>
            <a:srgbClr val="E3000A"/>
          </a:solidFill>
          <a:round/>
        </a:ln>
      </cdr:spPr>
      <cdr:txBody>
        <a:bodyPr xmlns:a="http://schemas.openxmlformats.org/drawingml/2006/main" vertOverflow="clip" wrap="square" lIns="0" tIns="0" rIns="0" bIns="0" rtlCol="0" anchor="ctr"/>
        <a:lstStyle xmlns:a="http://schemas.openxmlformats.org/drawingml/2006/main"/>
        <a:p xmlns:a="http://schemas.openxmlformats.org/drawingml/2006/main">
          <a:pPr algn="ctr"/>
          <a:r>
            <a:rPr lang="fr-FR" sz="700" b="0" dirty="0">
              <a:solidFill>
                <a:srgbClr val="E3000A"/>
              </a:solidFill>
            </a:rPr>
            <a:t>Higher-educated voters voting for left-wing parties</a:t>
          </a:r>
          <a:r>
            <a:rPr lang="fr-FR" sz="700" b="0" baseline="0" dirty="0">
              <a:solidFill>
                <a:srgbClr val="E3000A"/>
              </a:solidFill>
            </a:rPr>
            <a:t> </a:t>
          </a:r>
          <a:r>
            <a:rPr lang="fr-FR" sz="700" b="0" dirty="0">
              <a:solidFill>
                <a:srgbClr val="E3000A"/>
              </a:solidFill>
            </a:rPr>
            <a:t>(democratic, labor, social-democratic, socialist,</a:t>
          </a:r>
          <a:r>
            <a:rPr lang="fr-FR" sz="700" b="0" baseline="0" dirty="0">
              <a:solidFill>
                <a:srgbClr val="E3000A"/>
              </a:solidFill>
            </a:rPr>
            <a:t> green, etc.)</a:t>
          </a:r>
        </a:p>
      </cdr:txBody>
    </cdr:sp>
  </cdr:relSizeAnchor>
  <cdr:relSizeAnchor xmlns:cdr="http://schemas.openxmlformats.org/drawingml/2006/chartDrawing">
    <cdr:from>
      <cdr:x>0.6157</cdr:x>
      <cdr:y>0.41912</cdr:y>
    </cdr:from>
    <cdr:to>
      <cdr:x>0.94628</cdr:x>
      <cdr:y>0.49586</cdr:y>
    </cdr:to>
    <cdr:sp macro="" textlink="">
      <cdr:nvSpPr>
        <cdr:cNvPr id="6" name="ZoneTexte 1"/>
        <cdr:cNvSpPr txBox="1"/>
      </cdr:nvSpPr>
      <cdr:spPr>
        <a:xfrm xmlns:a="http://schemas.openxmlformats.org/drawingml/2006/main">
          <a:off x="2838450" y="1248501"/>
          <a:ext cx="1524000" cy="228600"/>
        </a:xfrm>
        <a:prstGeom xmlns:a="http://schemas.openxmlformats.org/drawingml/2006/main" prst="rect">
          <a:avLst/>
        </a:prstGeom>
        <a:solidFill xmlns:a="http://schemas.openxmlformats.org/drawingml/2006/main">
          <a:schemeClr val="bg1"/>
        </a:solidFill>
        <a:ln xmlns:a="http://schemas.openxmlformats.org/drawingml/2006/main" cap="rnd">
          <a:solidFill>
            <a:srgbClr val="0569B5"/>
          </a:solidFill>
        </a:ln>
      </cdr:spPr>
      <cdr:txBody>
        <a:bodyPr xmlns:a="http://schemas.openxmlformats.org/drawingml/2006/main" wrap="square" lIns="0" tIns="0" rIns="0" bIns="0"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FR" sz="700" b="0" dirty="0">
              <a:solidFill>
                <a:srgbClr val="0569B5"/>
              </a:solidFill>
            </a:rPr>
            <a:t>Top-income voters voting for right-wing</a:t>
          </a:r>
          <a:r>
            <a:rPr lang="fr-FR" sz="700" b="0" baseline="0" dirty="0">
              <a:solidFill>
                <a:srgbClr val="0569B5"/>
              </a:solidFill>
            </a:rPr>
            <a:t> parties</a:t>
          </a:r>
          <a:r>
            <a:rPr lang="fr-FR" sz="700" b="0" dirty="0">
              <a:solidFill>
                <a:srgbClr val="0569B5"/>
              </a:solidFill>
            </a:rPr>
            <a:t> (other parties)</a:t>
          </a:r>
          <a:endParaRPr lang="fr-FR" sz="700" b="0" baseline="0" dirty="0">
            <a:solidFill>
              <a:srgbClr val="0569B5"/>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0.06104</cdr:x>
      <cdr:y>0.87669</cdr:y>
    </cdr:from>
    <cdr:to>
      <cdr:x>1</cdr:x>
      <cdr:y>1</cdr:y>
    </cdr:to>
    <cdr:sp macro="" textlink="">
      <cdr:nvSpPr>
        <cdr:cNvPr id="2" name="ZoneTexte 1"/>
        <cdr:cNvSpPr txBox="1"/>
      </cdr:nvSpPr>
      <cdr:spPr>
        <a:xfrm xmlns:a="http://schemas.openxmlformats.org/drawingml/2006/main">
          <a:off x="556260" y="4930140"/>
          <a:ext cx="8557260" cy="6934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0.00376</cdr:x>
      <cdr:y>0.95687</cdr:y>
    </cdr:from>
    <cdr:to>
      <cdr:x>0.98453</cdr:x>
      <cdr:y>1</cdr:y>
    </cdr:to>
    <cdr:sp macro="" textlink="">
      <cdr:nvSpPr>
        <cdr:cNvPr id="3" name="ZoneTexte 2"/>
        <cdr:cNvSpPr txBox="1"/>
      </cdr:nvSpPr>
      <cdr:spPr>
        <a:xfrm xmlns:a="http://schemas.openxmlformats.org/drawingml/2006/main">
          <a:off x="34364" y="5410200"/>
          <a:ext cx="8971897" cy="2438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endParaRPr lang="fr-FR" sz="130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0.00313</cdr:x>
      <cdr:y>0.83221</cdr:y>
    </cdr:from>
    <cdr:to>
      <cdr:x>0.99686</cdr:x>
      <cdr:y>1</cdr:y>
    </cdr:to>
    <cdr:sp macro="" textlink="">
      <cdr:nvSpPr>
        <cdr:cNvPr id="5" name="Rectangle 4"/>
        <cdr:cNvSpPr/>
      </cdr:nvSpPr>
      <cdr:spPr>
        <a:xfrm xmlns:a="http://schemas.openxmlformats.org/drawingml/2006/main">
          <a:off x="14452" y="2535385"/>
          <a:ext cx="4581195" cy="511175"/>
        </a:xfrm>
        <a:prstGeom xmlns:a="http://schemas.openxmlformats.org/drawingml/2006/main" prst="rect">
          <a:avLst/>
        </a:prstGeom>
        <a:noFill xmlns:a="http://schemas.openxmlformats.org/drawingml/2006/main"/>
        <a:ln xmlns:a="http://schemas.openxmlformats.org/drawingml/2006/main" w="15875">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nchor="b"/>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s-MX" sz="700" b="1" dirty="0">
              <a:solidFill>
                <a:schemeClr val="tx1"/>
              </a:solidFill>
              <a:effectLst/>
              <a:latin typeface="+mn-lt"/>
              <a:ea typeface="+mn-ea"/>
              <a:cs typeface="+mn-cs"/>
            </a:rPr>
            <a:t>Interpretation. </a:t>
          </a:r>
          <a:r>
            <a:rPr lang="es-MX" sz="700" dirty="0">
              <a:solidFill>
                <a:schemeClr val="tx1"/>
              </a:solidFill>
              <a:effectLst/>
              <a:latin typeface="+mn-lt"/>
              <a:ea typeface="+mn-ea"/>
              <a:cs typeface="+mn-cs"/>
            </a:rPr>
            <a:t>This panel shows the ratio of the left−wing vote in urban areas to that in rural areas. It compares</a:t>
          </a:r>
          <a:r>
            <a:rPr lang="es-MX" sz="700" baseline="0" dirty="0">
              <a:solidFill>
                <a:schemeClr val="tx1"/>
              </a:solidFill>
              <a:effectLst/>
              <a:latin typeface="+mn-lt"/>
              <a:ea typeface="+mn-ea"/>
              <a:cs typeface="+mn-cs"/>
            </a:rPr>
            <a:t> </a:t>
          </a:r>
          <a:r>
            <a:rPr lang="es-MX" sz="700" dirty="0">
              <a:solidFill>
                <a:schemeClr val="tx1"/>
              </a:solidFill>
              <a:effectLst/>
              <a:latin typeface="+mn-lt"/>
              <a:ea typeface="+mn-ea"/>
              <a:cs typeface="+mn-cs"/>
            </a:rPr>
            <a:t>the 50% most urban with the 50% most rural (by agglomeration size). In both European elections (1994–2024)</a:t>
          </a:r>
          <a:r>
            <a:rPr lang="es-MX" sz="700" baseline="0" dirty="0">
              <a:solidFill>
                <a:schemeClr val="tx1"/>
              </a:solidFill>
              <a:effectLst/>
              <a:latin typeface="+mn-lt"/>
              <a:ea typeface="+mn-ea"/>
              <a:cs typeface="+mn-cs"/>
            </a:rPr>
            <a:t> </a:t>
          </a:r>
          <a:r>
            <a:rPr lang="es-MX" sz="700" dirty="0">
              <a:solidFill>
                <a:schemeClr val="tx1"/>
              </a:solidFill>
              <a:effectLst/>
              <a:latin typeface="+mn-lt"/>
              <a:ea typeface="+mn-ea"/>
              <a:cs typeface="+mn-cs"/>
            </a:rPr>
            <a:t>and legislative elections (1848–2022), the urban–rural gap widens markedly from the mid−1990s onward, with a</a:t>
          </a:r>
          <a:r>
            <a:rPr lang="es-MX" sz="700" baseline="0" dirty="0">
              <a:solidFill>
                <a:schemeClr val="tx1"/>
              </a:solidFill>
              <a:effectLst/>
              <a:latin typeface="+mn-lt"/>
              <a:ea typeface="+mn-ea"/>
              <a:cs typeface="+mn-cs"/>
            </a:rPr>
            <a:t> </a:t>
          </a:r>
          <a:r>
            <a:rPr lang="es-MX" sz="700" dirty="0">
              <a:solidFill>
                <a:schemeClr val="tx1"/>
              </a:solidFill>
              <a:effectLst/>
              <a:latin typeface="+mn-lt"/>
              <a:ea typeface="+mn-ea"/>
              <a:cs typeface="+mn-cs"/>
            </a:rPr>
            <a:t>sharp rise in the 2024 European election. </a:t>
          </a:r>
          <a:r>
            <a:rPr lang="es-MX" sz="700" b="1" dirty="0">
              <a:solidFill>
                <a:schemeClr val="tx1"/>
              </a:solidFill>
              <a:effectLst/>
              <a:latin typeface="+mn-lt"/>
              <a:ea typeface="+mn-ea"/>
              <a:cs typeface="+mn-cs"/>
            </a:rPr>
            <a:t>Sources and series: </a:t>
          </a:r>
          <a:r>
            <a:rPr lang="es-MX" sz="700" dirty="0">
              <a:solidFill>
                <a:schemeClr val="tx1"/>
              </a:solidFill>
              <a:effectLst/>
              <a:latin typeface="+mn-lt"/>
              <a:ea typeface="+mn-ea"/>
              <a:cs typeface="+mn-cs"/>
            </a:rPr>
            <a:t>Cagé and Piketty (2025) and</a:t>
          </a:r>
          <a:r>
            <a:rPr lang="es-MX" sz="700" baseline="0" dirty="0">
              <a:solidFill>
                <a:schemeClr val="tx1"/>
              </a:solidFill>
              <a:effectLst/>
              <a:latin typeface="+mn-lt"/>
              <a:ea typeface="+mn-ea"/>
              <a:cs typeface="+mn-cs"/>
            </a:rPr>
            <a:t> </a:t>
          </a:r>
          <a:r>
            <a:rPr lang="es-MX" sz="700" dirty="0">
              <a:solidFill>
                <a:schemeClr val="tx1"/>
              </a:solidFill>
              <a:effectLst/>
              <a:latin typeface="+mn-lt"/>
              <a:ea typeface="+mn-ea"/>
              <a:cs typeface="+mn-cs"/>
            </a:rPr>
            <a:t>unehistoiredunconflitpolitique.fr.</a:t>
          </a:r>
        </a:p>
      </cdr:txBody>
    </cdr:sp>
  </cdr:relSizeAnchor>
  <cdr:relSizeAnchor xmlns:cdr="http://schemas.openxmlformats.org/drawingml/2006/chartDrawing">
    <cdr:from>
      <cdr:x>0.16942</cdr:x>
      <cdr:y>0.382</cdr:y>
    </cdr:from>
    <cdr:to>
      <cdr:x>0.16942</cdr:x>
      <cdr:y>0.53449</cdr:y>
    </cdr:to>
    <cdr:cxnSp macro="">
      <cdr:nvCxnSpPr>
        <cdr:cNvPr id="6" name="Conector recto de flecha 5">
          <a:extLst xmlns:a="http://schemas.openxmlformats.org/drawingml/2006/main">
            <a:ext uri="{FF2B5EF4-FFF2-40B4-BE49-F238E27FC236}">
              <a16:creationId xmlns:a16="http://schemas.microsoft.com/office/drawing/2014/main" id="{C676A3D6-C4F3-739E-FB92-B284FE976DCA}"/>
            </a:ext>
          </a:extLst>
        </cdr:cNvPr>
        <cdr:cNvCxnSpPr/>
      </cdr:nvCxnSpPr>
      <cdr:spPr>
        <a:xfrm xmlns:a="http://schemas.openxmlformats.org/drawingml/2006/main" flipV="1">
          <a:off x="781050" y="1163785"/>
          <a:ext cx="0" cy="464567"/>
        </a:xfrm>
        <a:prstGeom xmlns:a="http://schemas.openxmlformats.org/drawingml/2006/main" prst="straightConnector1">
          <a:avLst/>
        </a:prstGeom>
        <a:ln xmlns:a="http://schemas.openxmlformats.org/drawingml/2006/main" w="38100">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0.18595</cdr:x>
      <cdr:y>0.382</cdr:y>
    </cdr:from>
    <cdr:to>
      <cdr:x>0.3297</cdr:x>
      <cdr:y>0.53207</cdr:y>
    </cdr:to>
    <cdr:sp macro="" textlink="">
      <cdr:nvSpPr>
        <cdr:cNvPr id="10" name="Rectángulo redondeado 9">
          <a:extLst xmlns:a="http://schemas.openxmlformats.org/drawingml/2006/main">
            <a:ext uri="{FF2B5EF4-FFF2-40B4-BE49-F238E27FC236}">
              <a16:creationId xmlns:a16="http://schemas.microsoft.com/office/drawing/2014/main" id="{DF443408-6524-3750-21DC-42853C450BFA}"/>
            </a:ext>
          </a:extLst>
        </cdr:cNvPr>
        <cdr:cNvSpPr/>
      </cdr:nvSpPr>
      <cdr:spPr>
        <a:xfrm xmlns:a="http://schemas.openxmlformats.org/drawingml/2006/main">
          <a:off x="857250" y="1163785"/>
          <a:ext cx="662716" cy="457200"/>
        </a:xfrm>
        <a:prstGeom xmlns:a="http://schemas.openxmlformats.org/drawingml/2006/main" prst="roundRect">
          <a:avLst/>
        </a:prstGeom>
        <a:solidFill xmlns:a="http://schemas.openxmlformats.org/drawingml/2006/main">
          <a:schemeClr val="bg1"/>
        </a:solidFill>
        <a:ln xmlns:a="http://schemas.openxmlformats.org/drawingml/2006/main" w="12700">
          <a:solidFill>
            <a:schemeClr val="tx1"/>
          </a:solid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lIns="0" tIns="0" rIns="0" bIns="0" anchor="ctr" anchorCtr="1">
          <a:noAutofit/>
        </a:bodyPr>
        <a:lstStyle xmlns:a="http://schemas.openxmlformats.org/drawingml/2006/main"/>
        <a:p xmlns:a="http://schemas.openxmlformats.org/drawingml/2006/main">
          <a:r>
            <a:rPr lang="es-MX" sz="800" b="0" kern="1200" dirty="0">
              <a:solidFill>
                <a:schemeClr val="tx1"/>
              </a:solidFill>
            </a:rPr>
            <a:t>Urban voters vote more for</a:t>
          </a:r>
          <a:br>
            <a:rPr lang="es-MX" sz="800" b="0" kern="1200" dirty="0">
              <a:solidFill>
                <a:schemeClr val="tx1"/>
              </a:solidFill>
            </a:rPr>
          </a:br>
          <a:r>
            <a:rPr lang="es-MX" sz="800" b="0" kern="1200" dirty="0">
              <a:solidFill>
                <a:schemeClr val="tx1"/>
              </a:solidFill>
            </a:rPr>
            <a:t>left parties </a:t>
          </a:r>
          <a:r>
            <a:rPr lang="es-MX" sz="800" kern="1200" dirty="0"/>
            <a:t>voters</a:t>
          </a:r>
          <a:br>
            <a:rPr lang="es-MX" sz="800" kern="1200" dirty="0"/>
          </a:br>
          <a:r>
            <a:rPr lang="es-MX" sz="800" kern="1200" dirty="0"/>
            <a:t>vote</a:t>
          </a:r>
          <a:r>
            <a:rPr lang="es-MX" sz="800" kern="1200" baseline="0" dirty="0"/>
            <a:t> m</a:t>
          </a:r>
          <a:endParaRPr lang="es-MX" sz="800" kern="1200" dirty="0"/>
        </a:p>
      </cdr:txBody>
    </cdr:sp>
  </cdr:relSizeAnchor>
</c:userShapes>
</file>

<file path=ppt/drawings/drawing18.xml><?xml version="1.0" encoding="utf-8"?>
<c:userShapes xmlns:c="http://schemas.openxmlformats.org/drawingml/2006/chart">
  <cdr:relSizeAnchor xmlns:cdr="http://schemas.openxmlformats.org/drawingml/2006/chartDrawing">
    <cdr:from>
      <cdr:x>0.00278</cdr:x>
      <cdr:y>0.86482</cdr:y>
    </cdr:from>
    <cdr:to>
      <cdr:x>1</cdr:x>
      <cdr:y>1</cdr:y>
    </cdr:to>
    <cdr:sp macro="" textlink="">
      <cdr:nvSpPr>
        <cdr:cNvPr id="2" name="CuadroTexto 1">
          <a:extLst xmlns:a="http://schemas.openxmlformats.org/drawingml/2006/main">
            <a:ext uri="{FF2B5EF4-FFF2-40B4-BE49-F238E27FC236}">
              <a16:creationId xmlns:a16="http://schemas.microsoft.com/office/drawing/2014/main" id="{132EDDD5-CB0E-AFFE-D6D6-C1D9E2A45704}"/>
            </a:ext>
          </a:extLst>
        </cdr:cNvPr>
        <cdr:cNvSpPr txBox="1"/>
      </cdr:nvSpPr>
      <cdr:spPr>
        <a:xfrm xmlns:a="http://schemas.openxmlformats.org/drawingml/2006/main">
          <a:off x="12816" y="2782689"/>
          <a:ext cx="4597284" cy="434974"/>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dirty="0">
              <a:solidFill>
                <a:schemeClr val="tx1"/>
              </a:solidFill>
            </a:rPr>
            <a:t>Interpretation.</a:t>
          </a:r>
          <a:r>
            <a:rPr lang="es-MX" sz="700" dirty="0">
              <a:solidFill>
                <a:schemeClr val="tx1"/>
              </a:solidFill>
            </a:rPr>
            <a:t> </a:t>
          </a:r>
          <a:r>
            <a:rPr lang="es-MX" sz="700" b="0" dirty="0">
              <a:solidFill>
                <a:schemeClr val="tx1"/>
              </a:solidFill>
            </a:rPr>
            <a:t> Average shares of total political donations by income decile in France and South Korea</a:t>
          </a:r>
          <a:r>
            <a:rPr lang="es-MX" sz="700" b="0" baseline="0" dirty="0">
              <a:solidFill>
                <a:schemeClr val="tx1"/>
              </a:solidFill>
            </a:rPr>
            <a:t> </a:t>
          </a:r>
          <a:r>
            <a:rPr lang="es-MX" sz="700" b="0" dirty="0">
              <a:solidFill>
                <a:schemeClr val="tx1"/>
              </a:solidFill>
            </a:rPr>
            <a:t>(2013–2021). Donations are highly concentrated at the top, with the richest decile contributing the largest share. </a:t>
          </a:r>
          <a:r>
            <a:rPr lang="es-MX" sz="700" b="1" dirty="0">
              <a:solidFill>
                <a:schemeClr val="tx1"/>
              </a:solidFill>
            </a:rPr>
            <a:t>Sources and series:</a:t>
          </a:r>
          <a:r>
            <a:rPr lang="es-MX" sz="700" dirty="0">
              <a:solidFill>
                <a:schemeClr val="tx1"/>
              </a:solidFill>
            </a:rPr>
            <a:t> Cagé (2024).</a:t>
          </a:r>
          <a:endParaRPr lang="es-MX" sz="700" kern="1200"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0.77009</cdr:y>
    </cdr:from>
    <cdr:to>
      <cdr:x>1</cdr:x>
      <cdr:y>1</cdr:y>
    </cdr:to>
    <cdr:sp macro="" textlink="">
      <cdr:nvSpPr>
        <cdr:cNvPr id="7" name="CuadroTexto 6">
          <a:extLst xmlns:a="http://schemas.openxmlformats.org/drawingml/2006/main">
            <a:ext uri="{FF2B5EF4-FFF2-40B4-BE49-F238E27FC236}">
              <a16:creationId xmlns:a16="http://schemas.microsoft.com/office/drawing/2014/main" id="{F18532BD-FEBB-2BBE-0930-822D43DA5E84}"/>
            </a:ext>
          </a:extLst>
        </cdr:cNvPr>
        <cdr:cNvSpPr txBox="1"/>
      </cdr:nvSpPr>
      <cdr:spPr>
        <a:xfrm xmlns:a="http://schemas.openxmlformats.org/drawingml/2006/main">
          <a:off x="0" y="2477889"/>
          <a:ext cx="4610100" cy="739774"/>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l"/>
          <a:r>
            <a:rPr lang="es-MX" sz="700" b="1" dirty="0" err="1"/>
            <a:t>Interpretation</a:t>
          </a:r>
          <a:r>
            <a:rPr lang="es-MX" sz="700" b="1" dirty="0"/>
            <a:t>.</a:t>
          </a:r>
          <a:r>
            <a:rPr lang="es-MX" sz="700" b="0" dirty="0"/>
            <a:t> </a:t>
          </a:r>
          <a:r>
            <a:rPr lang="es-MX" sz="700" b="0" dirty="0" err="1"/>
            <a:t>The</a:t>
          </a:r>
          <a:r>
            <a:rPr lang="es-MX" sz="700" b="0" dirty="0"/>
            <a:t> share </a:t>
          </a:r>
          <a:r>
            <a:rPr lang="es-MX" sz="700" b="0" dirty="0" err="1"/>
            <a:t>of</a:t>
          </a:r>
          <a:r>
            <a:rPr lang="es-MX" sz="700" b="0" dirty="0"/>
            <a:t> personal </a:t>
          </a:r>
          <a:r>
            <a:rPr lang="es-MX" sz="700" b="0" dirty="0" err="1"/>
            <a:t>wealth</a:t>
          </a:r>
          <a:r>
            <a:rPr lang="es-MX" sz="700" b="0" dirty="0"/>
            <a:t> </a:t>
          </a:r>
          <a:r>
            <a:rPr lang="es-MX" sz="700" b="0" dirty="0" err="1"/>
            <a:t>held</a:t>
          </a:r>
          <a:r>
            <a:rPr lang="es-MX" sz="700" b="0" dirty="0"/>
            <a:t> </a:t>
          </a:r>
          <a:r>
            <a:rPr lang="es-MX" sz="700" b="0" dirty="0" err="1"/>
            <a:t>by</a:t>
          </a:r>
          <a:r>
            <a:rPr lang="es-MX" sz="700" b="0" dirty="0"/>
            <a:t> </a:t>
          </a:r>
          <a:r>
            <a:rPr lang="es-MX" sz="700" b="0" dirty="0" err="1"/>
            <a:t>the</a:t>
          </a:r>
          <a:r>
            <a:rPr lang="es-MX" sz="700" b="0" dirty="0"/>
            <a:t> </a:t>
          </a:r>
          <a:r>
            <a:rPr lang="es-MX" sz="700" b="0" dirty="0" err="1"/>
            <a:t>richest</a:t>
          </a:r>
          <a:r>
            <a:rPr lang="es-MX" sz="700" b="0" dirty="0"/>
            <a:t> 0.001% </a:t>
          </a:r>
          <a:r>
            <a:rPr lang="es-MX" sz="700" b="0" dirty="0" err="1"/>
            <a:t>of</a:t>
          </a:r>
          <a:r>
            <a:rPr lang="es-MX" sz="700" b="0" dirty="0"/>
            <a:t> </a:t>
          </a:r>
          <a:r>
            <a:rPr lang="es-MX" sz="700" b="0" dirty="0" err="1"/>
            <a:t>adults</a:t>
          </a:r>
          <a:r>
            <a:rPr lang="es-MX" sz="700" b="0" dirty="0"/>
            <a:t> rose </a:t>
          </a:r>
          <a:r>
            <a:rPr lang="es-MX" sz="700" b="0" dirty="0" err="1"/>
            <a:t>from</a:t>
          </a:r>
          <a:r>
            <a:rPr lang="es-MX" sz="700" b="0" dirty="0"/>
            <a:t> </a:t>
          </a:r>
          <a:r>
            <a:rPr lang="es-MX" sz="700" b="0" dirty="0" err="1"/>
            <a:t>around</a:t>
          </a:r>
          <a:r>
            <a:rPr lang="es-MX" sz="700" b="0" dirty="0"/>
            <a:t> 3.8% </a:t>
          </a:r>
          <a:r>
            <a:rPr lang="es-MX" sz="700" b="0" dirty="0" err="1"/>
            <a:t>of</a:t>
          </a:r>
          <a:r>
            <a:rPr lang="es-MX" sz="700" b="0" baseline="0" dirty="0"/>
            <a:t> </a:t>
          </a:r>
          <a:r>
            <a:rPr lang="es-MX" sz="700" b="0" dirty="0"/>
            <a:t>total </a:t>
          </a:r>
          <a:r>
            <a:rPr lang="es-MX" sz="700" b="0" dirty="0" err="1"/>
            <a:t>wealth</a:t>
          </a:r>
          <a:r>
            <a:rPr lang="es-MX" sz="700" b="0" dirty="0"/>
            <a:t> in 1995 </a:t>
          </a:r>
          <a:r>
            <a:rPr lang="es-MX" sz="700" b="0" dirty="0" err="1"/>
            <a:t>to</a:t>
          </a:r>
          <a:r>
            <a:rPr lang="es-MX" sz="700" b="0" dirty="0"/>
            <a:t> </a:t>
          </a:r>
          <a:r>
            <a:rPr lang="es-MX" sz="700" b="0" dirty="0" err="1"/>
            <a:t>nearly</a:t>
          </a:r>
          <a:r>
            <a:rPr lang="es-MX" sz="700" b="0" dirty="0"/>
            <a:t> 6.1% in 2025. After a </a:t>
          </a:r>
          <a:r>
            <a:rPr lang="es-MX" sz="700" b="0" dirty="0" err="1"/>
            <a:t>very</a:t>
          </a:r>
          <a:r>
            <a:rPr lang="es-MX" sz="700" b="0" dirty="0"/>
            <a:t> </a:t>
          </a:r>
          <a:r>
            <a:rPr lang="es-MX" sz="700" b="0" dirty="0" err="1"/>
            <a:t>slight</a:t>
          </a:r>
          <a:r>
            <a:rPr lang="es-MX" sz="700" b="0" dirty="0"/>
            <a:t> </a:t>
          </a:r>
          <a:r>
            <a:rPr lang="es-MX" sz="700" b="0" dirty="0" err="1"/>
            <a:t>increase</a:t>
          </a:r>
          <a:r>
            <a:rPr lang="es-MX" sz="700" b="0" dirty="0"/>
            <a:t>, </a:t>
          </a:r>
          <a:r>
            <a:rPr lang="es-MX" sz="700" b="0" dirty="0" err="1"/>
            <a:t>the</a:t>
          </a:r>
          <a:r>
            <a:rPr lang="es-MX" sz="700" b="0" dirty="0"/>
            <a:t> share </a:t>
          </a:r>
          <a:r>
            <a:rPr lang="es-MX" sz="700" b="0" dirty="0" err="1"/>
            <a:t>of</a:t>
          </a:r>
          <a:r>
            <a:rPr lang="es-MX" sz="700" b="0" dirty="0"/>
            <a:t> </a:t>
          </a:r>
          <a:r>
            <a:rPr lang="es-MX" sz="700" b="0" dirty="0" err="1"/>
            <a:t>wealth</a:t>
          </a:r>
          <a:r>
            <a:rPr lang="es-MX" sz="700" b="0" dirty="0"/>
            <a:t> </a:t>
          </a:r>
          <a:r>
            <a:rPr lang="es-MX" sz="700" b="0" dirty="0" err="1"/>
            <a:t>owned</a:t>
          </a:r>
          <a:r>
            <a:rPr lang="es-MX" sz="700" b="0" dirty="0"/>
            <a:t> </a:t>
          </a:r>
          <a:r>
            <a:rPr lang="es-MX" sz="700" b="0" dirty="0" err="1"/>
            <a:t>by</a:t>
          </a:r>
          <a:r>
            <a:rPr lang="es-MX" sz="700" b="0" dirty="0"/>
            <a:t> </a:t>
          </a:r>
          <a:r>
            <a:rPr lang="es-MX" sz="700" b="0" dirty="0" err="1"/>
            <a:t>the</a:t>
          </a:r>
          <a:r>
            <a:rPr lang="es-MX" sz="700" b="0" dirty="0"/>
            <a:t> </a:t>
          </a:r>
          <a:r>
            <a:rPr lang="es-MX" sz="700" b="0" dirty="0" err="1"/>
            <a:t>poorest</a:t>
          </a:r>
          <a:r>
            <a:rPr lang="es-MX" sz="700" b="0" baseline="0" dirty="0"/>
            <a:t> </a:t>
          </a:r>
          <a:r>
            <a:rPr lang="es-MX" sz="700" b="0" dirty="0" err="1"/>
            <a:t>half</a:t>
          </a:r>
          <a:r>
            <a:rPr lang="es-MX" sz="700" b="0" dirty="0"/>
            <a:t> </a:t>
          </a:r>
          <a:r>
            <a:rPr lang="es-MX" sz="700" b="0" dirty="0" err="1"/>
            <a:t>of</a:t>
          </a:r>
          <a:r>
            <a:rPr lang="es-MX" sz="700" b="0" dirty="0"/>
            <a:t> </a:t>
          </a:r>
          <a:r>
            <a:rPr lang="es-MX" sz="700" b="0" dirty="0" err="1"/>
            <a:t>the</a:t>
          </a:r>
          <a:r>
            <a:rPr lang="es-MX" sz="700" b="0" dirty="0"/>
            <a:t> </a:t>
          </a:r>
          <a:r>
            <a:rPr lang="es-MX" sz="700" b="0" dirty="0" err="1"/>
            <a:t>population</a:t>
          </a:r>
          <a:r>
            <a:rPr lang="es-MX" sz="700" b="0" dirty="0"/>
            <a:t> has </a:t>
          </a:r>
          <a:r>
            <a:rPr lang="es-MX" sz="700" b="0" dirty="0" err="1"/>
            <a:t>stagnated</a:t>
          </a:r>
          <a:r>
            <a:rPr lang="es-MX" sz="700" b="0" dirty="0"/>
            <a:t> </a:t>
          </a:r>
          <a:r>
            <a:rPr lang="es-MX" sz="700" b="0" dirty="0" err="1"/>
            <a:t>since</a:t>
          </a:r>
          <a:r>
            <a:rPr lang="es-MX" sz="700" b="0" dirty="0"/>
            <a:t> </a:t>
          </a:r>
          <a:r>
            <a:rPr lang="es-MX" sz="700" b="0" dirty="0" err="1"/>
            <a:t>the</a:t>
          </a:r>
          <a:r>
            <a:rPr lang="es-MX" sz="700" b="0" dirty="0"/>
            <a:t> </a:t>
          </a:r>
          <a:r>
            <a:rPr lang="es-MX" sz="700" b="0" dirty="0" err="1"/>
            <a:t>early</a:t>
          </a:r>
          <a:r>
            <a:rPr lang="es-MX" sz="700" b="0" dirty="0"/>
            <a:t> 2000s at </a:t>
          </a:r>
          <a:r>
            <a:rPr lang="es-MX" sz="700" b="0" dirty="0" err="1"/>
            <a:t>around</a:t>
          </a:r>
          <a:r>
            <a:rPr lang="es-MX" sz="700" b="0" dirty="0"/>
            <a:t> 2%. Net personal </a:t>
          </a:r>
          <a:r>
            <a:rPr lang="es-MX" sz="700" b="0" dirty="0" err="1"/>
            <a:t>wealth</a:t>
          </a:r>
          <a:r>
            <a:rPr lang="es-MX" sz="700" b="0" dirty="0"/>
            <a:t> </a:t>
          </a:r>
          <a:r>
            <a:rPr lang="es-MX" sz="700" b="0" dirty="0" err="1"/>
            <a:t>is</a:t>
          </a:r>
          <a:r>
            <a:rPr lang="es-MX" sz="700" b="0" dirty="0"/>
            <a:t> </a:t>
          </a:r>
          <a:r>
            <a:rPr lang="es-MX" sz="700" b="0" dirty="0" err="1"/>
            <a:t>equal</a:t>
          </a:r>
          <a:r>
            <a:rPr lang="es-MX" sz="700" b="0" dirty="0"/>
            <a:t> </a:t>
          </a:r>
          <a:r>
            <a:rPr lang="es-MX" sz="700" b="0" dirty="0" err="1"/>
            <a:t>to</a:t>
          </a:r>
          <a:r>
            <a:rPr lang="es-MX" sz="700" b="0" dirty="0"/>
            <a:t> </a:t>
          </a:r>
          <a:r>
            <a:rPr lang="es-MX" sz="700" b="0" dirty="0" err="1"/>
            <a:t>the</a:t>
          </a:r>
          <a:r>
            <a:rPr lang="es-MX" sz="700" b="0" dirty="0"/>
            <a:t> sum</a:t>
          </a:r>
          <a:r>
            <a:rPr lang="es-MX" sz="700" b="0" baseline="0" dirty="0"/>
            <a:t> </a:t>
          </a:r>
          <a:r>
            <a:rPr lang="es-MX" sz="700" b="0" dirty="0" err="1"/>
            <a:t>of</a:t>
          </a:r>
          <a:r>
            <a:rPr lang="es-MX" sz="700" b="0" dirty="0"/>
            <a:t> </a:t>
          </a:r>
          <a:r>
            <a:rPr lang="es-MX" sz="700" b="0" dirty="0" err="1"/>
            <a:t>financial</a:t>
          </a:r>
          <a:r>
            <a:rPr lang="es-MX" sz="700" b="0" dirty="0"/>
            <a:t> </a:t>
          </a:r>
          <a:r>
            <a:rPr lang="es-MX" sz="700" b="0" dirty="0" err="1"/>
            <a:t>assets</a:t>
          </a:r>
          <a:r>
            <a:rPr lang="es-MX" sz="700" b="0" dirty="0"/>
            <a:t> (</a:t>
          </a:r>
          <a:r>
            <a:rPr lang="es-MX" sz="700" b="0" dirty="0" err="1"/>
            <a:t>e.g</a:t>
          </a:r>
          <a:r>
            <a:rPr lang="es-MX" sz="700" b="0" dirty="0"/>
            <a:t>. </a:t>
          </a:r>
          <a:r>
            <a:rPr lang="es-MX" sz="700" b="0" dirty="0" err="1"/>
            <a:t>equity</a:t>
          </a:r>
          <a:r>
            <a:rPr lang="es-MX" sz="700" b="0" dirty="0"/>
            <a:t> </a:t>
          </a:r>
          <a:r>
            <a:rPr lang="es-MX" sz="700" b="0" dirty="0" err="1"/>
            <a:t>or</a:t>
          </a:r>
          <a:r>
            <a:rPr lang="es-MX" sz="700" b="0" dirty="0"/>
            <a:t> </a:t>
          </a:r>
          <a:r>
            <a:rPr lang="es-MX" sz="700" b="0" dirty="0" err="1"/>
            <a:t>bonds</a:t>
          </a:r>
          <a:r>
            <a:rPr lang="es-MX" sz="700" b="0" dirty="0"/>
            <a:t>) and non−</a:t>
          </a:r>
          <a:r>
            <a:rPr lang="es-MX" sz="700" b="0" dirty="0" err="1"/>
            <a:t>financial</a:t>
          </a:r>
          <a:r>
            <a:rPr lang="es-MX" sz="700" b="0" dirty="0"/>
            <a:t> </a:t>
          </a:r>
          <a:r>
            <a:rPr lang="es-MX" sz="700" b="0" dirty="0" err="1"/>
            <a:t>assets</a:t>
          </a:r>
          <a:r>
            <a:rPr lang="es-MX" sz="700" b="0" dirty="0"/>
            <a:t> (</a:t>
          </a:r>
          <a:r>
            <a:rPr lang="es-MX" sz="700" b="0" dirty="0" err="1"/>
            <a:t>e.g</a:t>
          </a:r>
          <a:r>
            <a:rPr lang="es-MX" sz="700" b="0" dirty="0"/>
            <a:t>. housing </a:t>
          </a:r>
          <a:r>
            <a:rPr lang="es-MX" sz="700" b="0" dirty="0" err="1"/>
            <a:t>or</a:t>
          </a:r>
          <a:r>
            <a:rPr lang="es-MX" sz="700" b="0" dirty="0"/>
            <a:t> </a:t>
          </a:r>
          <a:r>
            <a:rPr lang="es-MX" sz="700" b="0" dirty="0" err="1"/>
            <a:t>land</a:t>
          </a:r>
          <a:r>
            <a:rPr lang="es-MX" sz="700" b="0" dirty="0"/>
            <a:t>) </a:t>
          </a:r>
          <a:r>
            <a:rPr lang="es-MX" sz="700" b="0" dirty="0" err="1"/>
            <a:t>owned</a:t>
          </a:r>
          <a:r>
            <a:rPr lang="es-MX" sz="700" b="0" dirty="0"/>
            <a:t> </a:t>
          </a:r>
          <a:r>
            <a:rPr lang="es-MX" sz="700" b="0" dirty="0" err="1"/>
            <a:t>by</a:t>
          </a:r>
          <a:r>
            <a:rPr lang="es-MX" sz="700" b="0" dirty="0"/>
            <a:t> </a:t>
          </a:r>
          <a:r>
            <a:rPr lang="es-MX" sz="700" b="0" dirty="0" err="1"/>
            <a:t>individuals</a:t>
          </a:r>
          <a:r>
            <a:rPr lang="es-MX" sz="700" b="0" dirty="0"/>
            <a:t>, net</a:t>
          </a:r>
          <a:r>
            <a:rPr lang="es-MX" sz="700" b="0" baseline="0" dirty="0"/>
            <a:t> </a:t>
          </a:r>
          <a:r>
            <a:rPr lang="es-MX" sz="700" b="0" dirty="0" err="1"/>
            <a:t>of</a:t>
          </a:r>
          <a:r>
            <a:rPr lang="es-MX" sz="700" b="0" dirty="0"/>
            <a:t> </a:t>
          </a:r>
          <a:r>
            <a:rPr lang="es-MX" sz="700" b="0" dirty="0" err="1"/>
            <a:t>their</a:t>
          </a:r>
          <a:r>
            <a:rPr lang="es-MX" sz="700" b="0" dirty="0"/>
            <a:t> </a:t>
          </a:r>
          <a:r>
            <a:rPr lang="es-MX" sz="700" b="0" dirty="0" err="1"/>
            <a:t>debts</a:t>
          </a:r>
          <a:r>
            <a:rPr lang="es-MX" sz="700" b="0" dirty="0"/>
            <a:t>. </a:t>
          </a:r>
          <a:r>
            <a:rPr lang="es-MX" sz="700" b="1" dirty="0" err="1"/>
            <a:t>Sources</a:t>
          </a:r>
          <a:r>
            <a:rPr lang="es-MX" sz="700" b="1" dirty="0"/>
            <a:t> and series:</a:t>
          </a:r>
          <a:r>
            <a:rPr lang="es-MX" sz="700" dirty="0"/>
            <a:t> Arias−Osorio et al. (2025) and wir2026.wid.world/</a:t>
          </a:r>
          <a:r>
            <a:rPr lang="es-MX" sz="700" dirty="0" err="1"/>
            <a:t>methodology</a:t>
          </a:r>
          <a:r>
            <a:rPr lang="es-MX" sz="700" dirty="0"/>
            <a:t>.</a:t>
          </a:r>
          <a:endParaRPr lang="es-MX" sz="700" kern="1200" dirty="0"/>
        </a:p>
      </cdr:txBody>
    </cdr:sp>
  </cdr:relSizeAnchor>
  <cdr:relSizeAnchor xmlns:cdr="http://schemas.openxmlformats.org/drawingml/2006/chartDrawing">
    <cdr:from>
      <cdr:x>0.58264</cdr:x>
      <cdr:y>0.32014</cdr:y>
    </cdr:from>
    <cdr:to>
      <cdr:x>0.96281</cdr:x>
      <cdr:y>0.46223</cdr:y>
    </cdr:to>
    <cdr:sp macro="" textlink="">
      <cdr:nvSpPr>
        <cdr:cNvPr id="8" name="CuadroTexto 7">
          <a:extLst xmlns:a="http://schemas.openxmlformats.org/drawingml/2006/main">
            <a:ext uri="{FF2B5EF4-FFF2-40B4-BE49-F238E27FC236}">
              <a16:creationId xmlns:a16="http://schemas.microsoft.com/office/drawing/2014/main" id="{5148FB97-7C35-AEE7-5F13-6B269AC00631}"/>
            </a:ext>
          </a:extLst>
        </cdr:cNvPr>
        <cdr:cNvSpPr txBox="1"/>
      </cdr:nvSpPr>
      <cdr:spPr>
        <a:xfrm xmlns:a="http://schemas.openxmlformats.org/drawingml/2006/main">
          <a:off x="2686051" y="1030089"/>
          <a:ext cx="1752599" cy="457200"/>
        </a:xfrm>
        <a:prstGeom xmlns:a="http://schemas.openxmlformats.org/drawingml/2006/main" prst="rect">
          <a:avLst/>
        </a:prstGeom>
        <a:solidFill xmlns:a="http://schemas.openxmlformats.org/drawingml/2006/main">
          <a:schemeClr val="bg1"/>
        </a:solidFill>
        <a:ln xmlns:a="http://schemas.openxmlformats.org/drawingml/2006/main" cap="rnd">
          <a:solidFill>
            <a:schemeClr val="tx1"/>
          </a:solidFill>
        </a:ln>
      </cdr:spPr>
      <cdr:txBody>
        <a:bodyPr xmlns:a="http://schemas.openxmlformats.org/drawingml/2006/main" vertOverflow="clip" wrap="square" lIns="36000" tIns="0" rIns="0" bIns="0" rtlCol="0" anchor="ctr"/>
        <a:lstStyle xmlns:a="http://schemas.openxmlformats.org/drawingml/2006/main"/>
        <a:p xmlns:a="http://schemas.openxmlformats.org/drawingml/2006/main">
          <a:pPr algn="l"/>
          <a:r>
            <a:rPr lang="es-MX" sz="800" kern="1200" dirty="0">
              <a:solidFill>
                <a:schemeClr val="tx1"/>
              </a:solidFill>
            </a:rPr>
            <a:t>The top 0.001% (about 56,000 adults) have 3 times more </a:t>
          </a:r>
          <a:r>
            <a:rPr lang="es-MX" sz="800" kern="1200">
              <a:solidFill>
                <a:schemeClr val="tx1"/>
              </a:solidFill>
            </a:rPr>
            <a:t>wealth</a:t>
          </a:r>
          <a:r>
            <a:rPr lang="es-MX" sz="800" kern="1200" dirty="0">
              <a:solidFill>
                <a:schemeClr val="tx1"/>
              </a:solidFill>
            </a:rPr>
            <a:t> than the entire half of the world population combined.</a:t>
          </a:r>
        </a:p>
      </cdr:txBody>
    </cdr:sp>
  </cdr:relSizeAnchor>
</c:userShapes>
</file>

<file path=ppt/drawings/drawing3.xml><?xml version="1.0" encoding="utf-8"?>
<c:userShapes xmlns:c="http://schemas.openxmlformats.org/drawingml/2006/chart">
  <cdr:relSizeAnchor xmlns:cdr="http://schemas.openxmlformats.org/drawingml/2006/chartDrawing">
    <cdr:from>
      <cdr:x>0.06104</cdr:x>
      <cdr:y>0.87669</cdr:y>
    </cdr:from>
    <cdr:to>
      <cdr:x>1</cdr:x>
      <cdr:y>1</cdr:y>
    </cdr:to>
    <cdr:sp macro="" textlink="">
      <cdr:nvSpPr>
        <cdr:cNvPr id="2" name="ZoneTexte 1"/>
        <cdr:cNvSpPr txBox="1"/>
      </cdr:nvSpPr>
      <cdr:spPr>
        <a:xfrm xmlns:a="http://schemas.openxmlformats.org/drawingml/2006/main">
          <a:off x="556260" y="4930140"/>
          <a:ext cx="8557260" cy="6934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0.00376</cdr:x>
      <cdr:y>0.95687</cdr:y>
    </cdr:from>
    <cdr:to>
      <cdr:x>0.98453</cdr:x>
      <cdr:y>1</cdr:y>
    </cdr:to>
    <cdr:sp macro="" textlink="">
      <cdr:nvSpPr>
        <cdr:cNvPr id="3" name="ZoneTexte 2"/>
        <cdr:cNvSpPr txBox="1"/>
      </cdr:nvSpPr>
      <cdr:spPr>
        <a:xfrm xmlns:a="http://schemas.openxmlformats.org/drawingml/2006/main">
          <a:off x="34364" y="5410200"/>
          <a:ext cx="8971897" cy="2438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endParaRPr lang="fr-FR" sz="130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0.71488</cdr:x>
      <cdr:y>0.07493</cdr:y>
    </cdr:from>
    <cdr:to>
      <cdr:x>0.92975</cdr:x>
      <cdr:y>0.17855</cdr:y>
    </cdr:to>
    <cdr:sp macro="" textlink="">
      <cdr:nvSpPr>
        <cdr:cNvPr id="17" name="Rectangle : coins arrondis 16">
          <a:extLst xmlns:a="http://schemas.openxmlformats.org/drawingml/2006/main">
            <a:ext uri="{FF2B5EF4-FFF2-40B4-BE49-F238E27FC236}">
              <a16:creationId xmlns:a16="http://schemas.microsoft.com/office/drawing/2014/main" id="{9A676EAE-BFEB-6B4A-B315-3B35F819D6ED}"/>
            </a:ext>
          </a:extLst>
        </cdr:cNvPr>
        <cdr:cNvSpPr/>
      </cdr:nvSpPr>
      <cdr:spPr>
        <a:xfrm xmlns:a="http://schemas.openxmlformats.org/drawingml/2006/main">
          <a:off x="3295651" y="220396"/>
          <a:ext cx="990600" cy="304800"/>
        </a:xfrm>
        <a:prstGeom xmlns:a="http://schemas.openxmlformats.org/drawingml/2006/main" prst="roundRect">
          <a:avLst>
            <a:gd name="adj" fmla="val 10479"/>
          </a:avLst>
        </a:prstGeom>
        <a:ln xmlns:a="http://schemas.openxmlformats.org/drawingml/2006/main">
          <a:solidFill>
            <a:srgbClr val="12263A"/>
          </a:solidFill>
        </a:ln>
      </cdr:spPr>
      <cdr:style>
        <a:lnRef xmlns:a="http://schemas.openxmlformats.org/drawingml/2006/main" idx="2">
          <a:schemeClr val="accent1"/>
        </a:lnRef>
        <a:fillRef xmlns:a="http://schemas.openxmlformats.org/drawingml/2006/main" idx="1">
          <a:schemeClr val="lt1"/>
        </a:fillRef>
        <a:effectRef xmlns:a="http://schemas.openxmlformats.org/drawingml/2006/main" idx="0">
          <a:schemeClr val="accent1"/>
        </a:effectRef>
        <a:fontRef xmlns:a="http://schemas.openxmlformats.org/drawingml/2006/main" idx="minor">
          <a:schemeClr val="dk1"/>
        </a:fontRef>
      </cdr:style>
      <cdr:txBody>
        <a:bodyPr xmlns:a="http://schemas.openxmlformats.org/drawingml/2006/main" lIns="0" tIns="91440" rIns="0" bIns="9144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indent="0" algn="ctr"/>
          <a:fld id="{0A352CA2-EE53-44D2-AD7E-B668047042E0}" type="TxLink">
            <a:rPr lang="en-US" sz="800" b="0" i="0" u="none" strike="noStrike">
              <a:solidFill>
                <a:srgbClr val="12263A"/>
              </a:solidFill>
              <a:latin typeface="+mn-lt"/>
              <a:ea typeface="Calibri"/>
              <a:cs typeface="Arial" panose="020B0604020202020204" pitchFamily="34" charset="0"/>
            </a:rPr>
            <a:pPr marL="0" indent="0" algn="ctr"/>
            <a:t>Richest 1/100 million (Top 50)</a:t>
          </a:fld>
          <a:endParaRPr lang="fr-FR" sz="800" b="0" i="0" u="none" strike="noStrike">
            <a:solidFill>
              <a:srgbClr val="12263A"/>
            </a:solidFill>
            <a:latin typeface="+mn-lt"/>
            <a:ea typeface="Calibri"/>
            <a:cs typeface="Arial" panose="020B0604020202020204" pitchFamily="34" charset="0"/>
          </a:endParaRPr>
        </a:p>
      </cdr:txBody>
    </cdr:sp>
  </cdr:relSizeAnchor>
  <cdr:relSizeAnchor xmlns:cdr="http://schemas.openxmlformats.org/drawingml/2006/chartDrawing">
    <cdr:from>
      <cdr:x>0.78099</cdr:x>
      <cdr:y>0.3599</cdr:y>
    </cdr:from>
    <cdr:to>
      <cdr:x>0.90768</cdr:x>
      <cdr:y>0.39432</cdr:y>
    </cdr:to>
    <cdr:sp macro="" textlink="">
      <cdr:nvSpPr>
        <cdr:cNvPr id="23" name="Rectangle : coins arrondis 16">
          <a:extLst xmlns:a="http://schemas.openxmlformats.org/drawingml/2006/main">
            <a:ext uri="{FF2B5EF4-FFF2-40B4-BE49-F238E27FC236}">
              <a16:creationId xmlns:a16="http://schemas.microsoft.com/office/drawing/2014/main" id="{04CC2E58-4F22-4E93-A1FE-1B38ECBEE930}"/>
            </a:ext>
          </a:extLst>
        </cdr:cNvPr>
        <cdr:cNvSpPr/>
      </cdr:nvSpPr>
      <cdr:spPr>
        <a:xfrm xmlns:a="http://schemas.openxmlformats.org/drawingml/2006/main">
          <a:off x="3600450" y="1058595"/>
          <a:ext cx="584051" cy="101246"/>
        </a:xfrm>
        <a:prstGeom xmlns:a="http://schemas.openxmlformats.org/drawingml/2006/main" prst="roundRect">
          <a:avLst>
            <a:gd name="adj" fmla="val 10479"/>
          </a:avLst>
        </a:prstGeom>
        <a:ln xmlns:a="http://schemas.openxmlformats.org/drawingml/2006/main">
          <a:solidFill>
            <a:srgbClr val="12263A"/>
          </a:solidFill>
        </a:ln>
      </cdr:spPr>
      <cdr:style>
        <a:lnRef xmlns:a="http://schemas.openxmlformats.org/drawingml/2006/main" idx="2">
          <a:schemeClr val="accent1"/>
        </a:lnRef>
        <a:fillRef xmlns:a="http://schemas.openxmlformats.org/drawingml/2006/main" idx="1">
          <a:schemeClr val="lt1"/>
        </a:fillRef>
        <a:effectRef xmlns:a="http://schemas.openxmlformats.org/drawingml/2006/main" idx="0">
          <a:schemeClr val="accent1"/>
        </a:effectRef>
        <a:fontRef xmlns:a="http://schemas.openxmlformats.org/drawingml/2006/main" idx="minor">
          <a:schemeClr val="dk1"/>
        </a:fontRef>
      </cdr:style>
      <cdr:txBody>
        <a:bodyPr xmlns:a="http://schemas.openxmlformats.org/drawingml/2006/main" lIns="0" rIns="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indent="0" algn="ctr"/>
          <a:fld id="{7EF64262-0E45-4989-8738-7F10016351F1}" type="TxLink">
            <a:rPr lang="en-US" sz="800" b="0" i="0" u="none" strike="noStrike">
              <a:solidFill>
                <a:srgbClr val="12263A"/>
              </a:solidFill>
              <a:latin typeface="+mn-lt"/>
              <a:ea typeface="Calibri"/>
              <a:cs typeface="Arial" panose="020B0604020202020204" pitchFamily="34" charset="0"/>
            </a:rPr>
            <a:pPr marL="0" indent="0" algn="ctr"/>
            <a:t>Top 0.001%</a:t>
          </a:fld>
          <a:endParaRPr lang="fr-FR" sz="800" b="0" i="0" u="none" strike="noStrike">
            <a:solidFill>
              <a:srgbClr val="12263A"/>
            </a:solidFill>
            <a:latin typeface="+mn-lt"/>
            <a:ea typeface="Calibri"/>
            <a:cs typeface="Arial" panose="020B0604020202020204" pitchFamily="34" charset="0"/>
          </a:endParaRPr>
        </a:p>
      </cdr:txBody>
    </cdr:sp>
  </cdr:relSizeAnchor>
  <cdr:relSizeAnchor xmlns:cdr="http://schemas.openxmlformats.org/drawingml/2006/chartDrawing">
    <cdr:from>
      <cdr:x>0</cdr:x>
      <cdr:y>0.78011</cdr:y>
    </cdr:from>
    <cdr:to>
      <cdr:x>1</cdr:x>
      <cdr:y>0.98047</cdr:y>
    </cdr:to>
    <cdr:sp macro="" textlink="">
      <cdr:nvSpPr>
        <cdr:cNvPr id="5" name="CuadroTexto 4">
          <a:extLst xmlns:a="http://schemas.openxmlformats.org/drawingml/2006/main">
            <a:ext uri="{FF2B5EF4-FFF2-40B4-BE49-F238E27FC236}">
              <a16:creationId xmlns:a16="http://schemas.microsoft.com/office/drawing/2014/main" id="{EDEB6DBA-1A71-2118-2DB7-7CE4D74E065E}"/>
            </a:ext>
          </a:extLst>
        </cdr:cNvPr>
        <cdr:cNvSpPr txBox="1"/>
      </cdr:nvSpPr>
      <cdr:spPr>
        <a:xfrm xmlns:a="http://schemas.openxmlformats.org/drawingml/2006/main">
          <a:off x="0" y="3626235"/>
          <a:ext cx="9097156" cy="9313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0.6858</cdr:y>
    </cdr:from>
    <cdr:to>
      <cdr:x>1</cdr:x>
      <cdr:y>1</cdr:y>
    </cdr:to>
    <cdr:sp macro="" textlink="">
      <cdr:nvSpPr>
        <cdr:cNvPr id="6" name="CuadroTexto 5">
          <a:extLst xmlns:a="http://schemas.openxmlformats.org/drawingml/2006/main">
            <a:ext uri="{FF2B5EF4-FFF2-40B4-BE49-F238E27FC236}">
              <a16:creationId xmlns:a16="http://schemas.microsoft.com/office/drawing/2014/main" id="{5803692C-AE46-B8D4-B22D-31B58911AA1F}"/>
            </a:ext>
          </a:extLst>
        </cdr:cNvPr>
        <cdr:cNvSpPr txBox="1"/>
      </cdr:nvSpPr>
      <cdr:spPr>
        <a:xfrm xmlns:a="http://schemas.openxmlformats.org/drawingml/2006/main">
          <a:off x="0" y="3187839"/>
          <a:ext cx="9097156" cy="14605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0.67077</cdr:y>
    </cdr:from>
    <cdr:to>
      <cdr:x>1</cdr:x>
      <cdr:y>1</cdr:y>
    </cdr:to>
    <cdr:sp macro="" textlink="">
      <cdr:nvSpPr>
        <cdr:cNvPr id="7" name="CuadroTexto 6">
          <a:extLst xmlns:a="http://schemas.openxmlformats.org/drawingml/2006/main">
            <a:ext uri="{FF2B5EF4-FFF2-40B4-BE49-F238E27FC236}">
              <a16:creationId xmlns:a16="http://schemas.microsoft.com/office/drawing/2014/main" id="{2C267DE4-C697-B97A-231E-74BCBA4D6C3F}"/>
            </a:ext>
          </a:extLst>
        </cdr:cNvPr>
        <cdr:cNvSpPr txBox="1"/>
      </cdr:nvSpPr>
      <cdr:spPr>
        <a:xfrm xmlns:a="http://schemas.openxmlformats.org/drawingml/2006/main">
          <a:off x="0" y="1972995"/>
          <a:ext cx="4610100" cy="968374"/>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pPr rtl="0"/>
          <a:r>
            <a:rPr lang="es-MX" sz="700" b="1">
              <a:solidFill>
                <a:schemeClr val="tx1"/>
              </a:solidFill>
              <a:effectLst/>
            </a:rPr>
            <a:t>Interpretation.</a:t>
          </a:r>
          <a:r>
            <a:rPr lang="es-MX" sz="700">
              <a:solidFill>
                <a:schemeClr val="tx1"/>
              </a:solidFill>
              <a:effectLst/>
            </a:rPr>
            <a:t> </a:t>
          </a:r>
          <a:r>
            <a:rPr lang="es-MX" sz="700" b="0">
              <a:solidFill>
                <a:schemeClr val="tx1"/>
              </a:solidFill>
              <a:effectLst/>
            </a:rPr>
            <a:t>Growth rates in net personal wealth varied sharply across the global distribution between 1995 and 2025. While the bottom 50% experienced positive growth of around 2%–4% per year, their low initial wealth meant that they captured only 1.1% of total global wealth growth. In contrast, the top 1% experienced significantly higher growth rates, ranging from 2% to 8.5% annually, and captured 36.7% of global wealth growth during the same period. The very top of the distribution, including the wealthiest 60 individuals, had the steepest increases. Net personal wealth is defined as the sum of financial (e.g., equity, bonds) and non-financial assets (e.g., housing, land) owned by individuals, net of their debts. </a:t>
          </a:r>
          <a:r>
            <a:rPr lang="es-MX" sz="700" b="1">
              <a:solidFill>
                <a:schemeClr val="tx1"/>
              </a:solidFill>
              <a:effectLst/>
            </a:rPr>
            <a:t>Notes. </a:t>
          </a:r>
          <a:r>
            <a:rPr lang="es-MX" sz="700" b="0">
              <a:solidFill>
                <a:schemeClr val="tx1"/>
              </a:solidFill>
              <a:effectLst/>
            </a:rPr>
            <a:t>The curve is smoothed using a centered moving average</a:t>
          </a:r>
          <a:r>
            <a:rPr lang="es-MX" sz="700" b="1">
              <a:solidFill>
                <a:schemeClr val="tx1"/>
              </a:solidFill>
              <a:effectLst/>
            </a:rPr>
            <a:t>. Sources and series:</a:t>
          </a:r>
          <a:r>
            <a:rPr lang="es-MX" sz="700">
              <a:solidFill>
                <a:schemeClr val="tx1"/>
              </a:solidFill>
              <a:effectLst/>
            </a:rPr>
            <a:t> Arias-Osorio et al. (2025), Chancel et al. (2022), and wir2026.wid.world/methodology.</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0.69904</cdr:y>
    </cdr:from>
    <cdr:to>
      <cdr:x>1</cdr:x>
      <cdr:y>1</cdr:y>
    </cdr:to>
    <cdr:sp macro="" textlink="">
      <cdr:nvSpPr>
        <cdr:cNvPr id="2" name="CuadroTexto 1">
          <a:extLst xmlns:a="http://schemas.openxmlformats.org/drawingml/2006/main">
            <a:ext uri="{FF2B5EF4-FFF2-40B4-BE49-F238E27FC236}">
              <a16:creationId xmlns:a16="http://schemas.microsoft.com/office/drawing/2014/main" id="{86BF9941-9123-316F-4305-CD4912F0864A}"/>
            </a:ext>
          </a:extLst>
        </cdr:cNvPr>
        <cdr:cNvSpPr txBox="1"/>
      </cdr:nvSpPr>
      <cdr:spPr>
        <a:xfrm xmlns:a="http://schemas.openxmlformats.org/drawingml/2006/main">
          <a:off x="0" y="2249289"/>
          <a:ext cx="4610100" cy="968374"/>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pPr algn="just"/>
          <a:r>
            <a:rPr lang="es-MX" sz="620" b="1" dirty="0" err="1">
              <a:solidFill>
                <a:schemeClr val="tx1"/>
              </a:solidFill>
            </a:rPr>
            <a:t>Interpretation</a:t>
          </a:r>
          <a:r>
            <a:rPr lang="es-MX" sz="620" b="1" dirty="0">
              <a:solidFill>
                <a:schemeClr val="tx1"/>
              </a:solidFill>
            </a:rPr>
            <a:t>.</a:t>
          </a:r>
          <a:r>
            <a:rPr lang="es-MX" sz="620" dirty="0">
              <a:solidFill>
                <a:schemeClr val="tx1"/>
              </a:solidFill>
            </a:rPr>
            <a:t> </a:t>
          </a:r>
          <a:r>
            <a:rPr lang="es-MX" sz="620" b="0" dirty="0" err="1"/>
            <a:t>The</a:t>
          </a:r>
          <a:r>
            <a:rPr lang="es-MX" sz="620" b="0" dirty="0"/>
            <a:t> figure shows </a:t>
          </a:r>
          <a:r>
            <a:rPr lang="es-MX" sz="620" b="0" dirty="0" err="1"/>
            <a:t>the</a:t>
          </a:r>
          <a:r>
            <a:rPr lang="es-MX" sz="620" b="0" dirty="0"/>
            <a:t> share </a:t>
          </a:r>
          <a:r>
            <a:rPr lang="es-MX" sz="620" b="0" dirty="0" err="1"/>
            <a:t>of</a:t>
          </a:r>
          <a:r>
            <a:rPr lang="es-MX" sz="620" b="0" dirty="0"/>
            <a:t> global GHG </a:t>
          </a:r>
          <a:r>
            <a:rPr lang="es-MX" sz="620" b="0" dirty="0" err="1"/>
            <a:t>emissions</a:t>
          </a:r>
          <a:r>
            <a:rPr lang="es-MX" sz="620" b="0" dirty="0"/>
            <a:t> </a:t>
          </a:r>
          <a:r>
            <a:rPr lang="es-MX" sz="620" b="0" dirty="0" err="1"/>
            <a:t>attributable</a:t>
          </a:r>
          <a:r>
            <a:rPr lang="es-MX" sz="620" b="0" dirty="0"/>
            <a:t> </a:t>
          </a:r>
          <a:r>
            <a:rPr lang="es-MX" sz="620" b="0" dirty="0" err="1"/>
            <a:t>to</a:t>
          </a:r>
          <a:r>
            <a:rPr lang="es-MX" sz="620" b="0" dirty="0"/>
            <a:t> </a:t>
          </a:r>
          <a:r>
            <a:rPr lang="es-MX" sz="620" b="0" dirty="0" err="1"/>
            <a:t>the</a:t>
          </a:r>
          <a:r>
            <a:rPr lang="es-MX" sz="620" b="0" dirty="0"/>
            <a:t> </a:t>
          </a:r>
          <a:r>
            <a:rPr lang="es-MX" sz="620" b="0" dirty="0" err="1"/>
            <a:t>bottom</a:t>
          </a:r>
          <a:r>
            <a:rPr lang="es-MX" sz="620" b="0" dirty="0"/>
            <a:t> 50% and </a:t>
          </a:r>
          <a:r>
            <a:rPr lang="es-MX" sz="620" b="0" dirty="0" err="1"/>
            <a:t>the</a:t>
          </a:r>
          <a:r>
            <a:rPr lang="es-MX" sz="620" b="0" dirty="0"/>
            <a:t> top 1%</a:t>
          </a:r>
          <a:r>
            <a:rPr lang="es-MX" sz="620" b="0" baseline="0" dirty="0"/>
            <a:t> </a:t>
          </a:r>
          <a:r>
            <a:rPr lang="es-MX" sz="620" b="0" dirty="0" err="1"/>
            <a:t>of</a:t>
          </a:r>
          <a:r>
            <a:rPr lang="es-MX" sz="620" b="0" dirty="0"/>
            <a:t> </a:t>
          </a:r>
          <a:r>
            <a:rPr lang="es-MX" sz="620" b="0" dirty="0" err="1"/>
            <a:t>the</a:t>
          </a:r>
          <a:r>
            <a:rPr lang="es-MX" sz="620" b="0" dirty="0"/>
            <a:t> </a:t>
          </a:r>
          <a:r>
            <a:rPr lang="es-MX" sz="620" b="0" dirty="0" err="1"/>
            <a:t>world</a:t>
          </a:r>
          <a:r>
            <a:rPr lang="es-MX" sz="620" b="0" dirty="0"/>
            <a:t> </a:t>
          </a:r>
          <a:r>
            <a:rPr lang="es-MX" sz="620" b="0" dirty="0" err="1"/>
            <a:t>population</a:t>
          </a:r>
          <a:r>
            <a:rPr lang="es-MX" sz="620" b="0" dirty="0"/>
            <a:t>. </a:t>
          </a:r>
          <a:r>
            <a:rPr lang="es-MX" sz="620" b="0" dirty="0" err="1"/>
            <a:t>Emissions</a:t>
          </a:r>
          <a:r>
            <a:rPr lang="es-MX" sz="620" b="0" dirty="0"/>
            <a:t> are </a:t>
          </a:r>
          <a:r>
            <a:rPr lang="es-MX" sz="620" b="0" dirty="0" err="1"/>
            <a:t>separated</a:t>
          </a:r>
          <a:r>
            <a:rPr lang="es-MX" sz="620" b="0" dirty="0"/>
            <a:t> </a:t>
          </a:r>
          <a:r>
            <a:rPr lang="es-MX" sz="620" b="0" dirty="0" err="1"/>
            <a:t>into</a:t>
          </a:r>
          <a:r>
            <a:rPr lang="es-MX" sz="620" b="0" dirty="0"/>
            <a:t> </a:t>
          </a:r>
          <a:r>
            <a:rPr lang="es-MX" sz="620" b="0" dirty="0" err="1"/>
            <a:t>consumption−based</a:t>
          </a:r>
          <a:r>
            <a:rPr lang="es-MX" sz="620" b="0" dirty="0"/>
            <a:t> (</a:t>
          </a:r>
          <a:r>
            <a:rPr lang="es-MX" sz="620" b="0" dirty="0" err="1"/>
            <a:t>emissions</a:t>
          </a:r>
          <a:r>
            <a:rPr lang="es-MX" sz="620" b="0" dirty="0"/>
            <a:t> </a:t>
          </a:r>
          <a:r>
            <a:rPr lang="es-MX" sz="620" b="0" dirty="0" err="1"/>
            <a:t>from</a:t>
          </a:r>
          <a:r>
            <a:rPr lang="es-MX" sz="620" b="0" dirty="0"/>
            <a:t> </a:t>
          </a:r>
          <a:r>
            <a:rPr lang="es-MX" sz="620" b="0" dirty="0" err="1"/>
            <a:t>production</a:t>
          </a:r>
          <a:r>
            <a:rPr lang="es-MX" sz="620" b="0" dirty="0"/>
            <a:t> </a:t>
          </a:r>
          <a:r>
            <a:rPr lang="es-MX" sz="620" b="0" dirty="0" err="1"/>
            <a:t>attributed</a:t>
          </a:r>
          <a:r>
            <a:rPr lang="es-MX" sz="620" b="0" dirty="0"/>
            <a:t> </a:t>
          </a:r>
          <a:r>
            <a:rPr lang="es-MX" sz="620" b="0" dirty="0" err="1"/>
            <a:t>to</a:t>
          </a:r>
          <a:r>
            <a:rPr lang="es-MX" sz="620" b="0" baseline="0" dirty="0"/>
            <a:t> f</a:t>
          </a:r>
          <a:r>
            <a:rPr lang="es-MX" sz="620" b="0" dirty="0"/>
            <a:t>inal </a:t>
          </a:r>
          <a:r>
            <a:rPr lang="es-MX" sz="620" b="0" dirty="0" err="1"/>
            <a:t>consumers</a:t>
          </a:r>
          <a:r>
            <a:rPr lang="es-MX" sz="620" b="0" dirty="0"/>
            <a:t>) and </a:t>
          </a:r>
          <a:r>
            <a:rPr lang="es-MX" sz="620" b="0" dirty="0" err="1"/>
            <a:t>ownership−based</a:t>
          </a:r>
          <a:r>
            <a:rPr lang="es-MX" sz="620" b="0" dirty="0"/>
            <a:t> (</a:t>
          </a:r>
          <a:r>
            <a:rPr lang="es-MX" sz="620" b="0" dirty="0" err="1"/>
            <a:t>scope</a:t>
          </a:r>
          <a:r>
            <a:rPr lang="es-MX" sz="620" b="0" dirty="0"/>
            <a:t> 1 </a:t>
          </a:r>
          <a:r>
            <a:rPr lang="es-MX" sz="620" b="0" dirty="0" err="1"/>
            <a:t>emissions</a:t>
          </a:r>
          <a:r>
            <a:rPr lang="es-MX" sz="620" b="0" dirty="0"/>
            <a:t> </a:t>
          </a:r>
          <a:r>
            <a:rPr lang="es-MX" sz="620" b="0" dirty="0" err="1"/>
            <a:t>from</a:t>
          </a:r>
          <a:r>
            <a:rPr lang="es-MX" sz="620" b="0" dirty="0"/>
            <a:t> </a:t>
          </a:r>
          <a:r>
            <a:rPr lang="es-MX" sz="620" b="0" dirty="0" err="1"/>
            <a:t>firms</a:t>
          </a:r>
          <a:r>
            <a:rPr lang="es-MX" sz="620" b="0" dirty="0"/>
            <a:t> and </a:t>
          </a:r>
          <a:r>
            <a:rPr lang="es-MX" sz="620" b="0" dirty="0" err="1"/>
            <a:t>assets</a:t>
          </a:r>
          <a:r>
            <a:rPr lang="es-MX" sz="620" b="0" dirty="0"/>
            <a:t> </a:t>
          </a:r>
          <a:r>
            <a:rPr lang="es-MX" sz="620" b="0" dirty="0" err="1"/>
            <a:t>owned</a:t>
          </a:r>
          <a:r>
            <a:rPr lang="es-MX" sz="620" b="0" dirty="0"/>
            <a:t> </a:t>
          </a:r>
          <a:r>
            <a:rPr lang="es-MX" sz="620" b="0" dirty="0" err="1"/>
            <a:t>by</a:t>
          </a:r>
          <a:r>
            <a:rPr lang="es-MX" sz="620" b="0" dirty="0"/>
            <a:t> </a:t>
          </a:r>
          <a:r>
            <a:rPr lang="es-MX" sz="620" b="0" dirty="0" err="1"/>
            <a:t>individuals</a:t>
          </a:r>
          <a:r>
            <a:rPr lang="es-MX" sz="620" b="0" dirty="0"/>
            <a:t>). </a:t>
          </a:r>
          <a:r>
            <a:rPr lang="es-MX" sz="620" b="0" dirty="0" err="1"/>
            <a:t>Private</a:t>
          </a:r>
          <a:r>
            <a:rPr lang="es-MX" sz="620" b="0" baseline="0" dirty="0"/>
            <a:t> </a:t>
          </a:r>
          <a:r>
            <a:rPr lang="es-MX" sz="620" b="0" dirty="0" err="1"/>
            <a:t>ownership−based</a:t>
          </a:r>
          <a:r>
            <a:rPr lang="es-MX" sz="620" b="0" dirty="0"/>
            <a:t> </a:t>
          </a:r>
          <a:r>
            <a:rPr lang="es-MX" sz="620" b="0" dirty="0" err="1"/>
            <a:t>emissions</a:t>
          </a:r>
          <a:r>
            <a:rPr lang="es-MX" sz="620" b="0" dirty="0"/>
            <a:t> (</a:t>
          </a:r>
          <a:r>
            <a:rPr lang="es-MX" sz="620" b="0" dirty="0" err="1"/>
            <a:t>representing</a:t>
          </a:r>
          <a:r>
            <a:rPr lang="es-MX" sz="620" b="0" dirty="0"/>
            <a:t> </a:t>
          </a:r>
          <a:r>
            <a:rPr lang="es-MX" sz="620" b="0" dirty="0" err="1"/>
            <a:t>around</a:t>
          </a:r>
          <a:r>
            <a:rPr lang="es-MX" sz="620" b="0" dirty="0"/>
            <a:t> 60% </a:t>
          </a:r>
          <a:r>
            <a:rPr lang="es-MX" sz="620" b="0" dirty="0" err="1"/>
            <a:t>of</a:t>
          </a:r>
          <a:r>
            <a:rPr lang="es-MX" sz="620" b="0" dirty="0"/>
            <a:t> total </a:t>
          </a:r>
          <a:r>
            <a:rPr lang="es-MX" sz="620" b="0" dirty="0" err="1"/>
            <a:t>emissions</a:t>
          </a:r>
          <a:r>
            <a:rPr lang="es-MX" sz="620" b="0" dirty="0"/>
            <a:t>) do </a:t>
          </a:r>
          <a:r>
            <a:rPr lang="es-MX" sz="620" b="0" dirty="0" err="1"/>
            <a:t>not</a:t>
          </a:r>
          <a:r>
            <a:rPr lang="es-MX" sz="620" b="0" dirty="0"/>
            <a:t> </a:t>
          </a:r>
          <a:r>
            <a:rPr lang="es-MX" sz="620" b="0" dirty="0" err="1"/>
            <a:t>include</a:t>
          </a:r>
          <a:r>
            <a:rPr lang="es-MX" sz="620" b="0" dirty="0"/>
            <a:t> </a:t>
          </a:r>
          <a:r>
            <a:rPr lang="es-MX" sz="620" b="0" dirty="0" err="1"/>
            <a:t>government−owned</a:t>
          </a:r>
          <a:r>
            <a:rPr lang="es-MX" sz="620" b="0" dirty="0"/>
            <a:t> </a:t>
          </a:r>
          <a:r>
            <a:rPr lang="es-MX" sz="620" b="0" dirty="0" err="1"/>
            <a:t>or</a:t>
          </a:r>
          <a:r>
            <a:rPr lang="es-MX" sz="620" b="0" baseline="0" dirty="0"/>
            <a:t> </a:t>
          </a:r>
          <a:r>
            <a:rPr lang="es-MX" sz="620" b="0" dirty="0" err="1"/>
            <a:t>direct</a:t>
          </a:r>
          <a:r>
            <a:rPr lang="es-MX" sz="620" b="0" dirty="0"/>
            <a:t> </a:t>
          </a:r>
          <a:r>
            <a:rPr lang="es-MX" sz="620" b="0" dirty="0" err="1"/>
            <a:t>household</a:t>
          </a:r>
          <a:r>
            <a:rPr lang="es-MX" sz="620" b="0" dirty="0"/>
            <a:t> </a:t>
          </a:r>
          <a:r>
            <a:rPr lang="es-MX" sz="620" b="0" dirty="0" err="1"/>
            <a:t>emissions</a:t>
          </a:r>
          <a:r>
            <a:rPr lang="es-MX" sz="620" b="0" dirty="0"/>
            <a:t>. </a:t>
          </a:r>
          <a:r>
            <a:rPr lang="es-MX" sz="620" b="0" dirty="0" err="1"/>
            <a:t>The</a:t>
          </a:r>
          <a:r>
            <a:rPr lang="es-MX" sz="620" b="0" dirty="0"/>
            <a:t> total </a:t>
          </a:r>
          <a:r>
            <a:rPr lang="es-MX" sz="620" b="0" dirty="0" err="1"/>
            <a:t>volume</a:t>
          </a:r>
          <a:r>
            <a:rPr lang="es-MX" sz="620" b="0" dirty="0"/>
            <a:t> </a:t>
          </a:r>
          <a:r>
            <a:rPr lang="es-MX" sz="620" b="0" dirty="0" err="1"/>
            <a:t>of</a:t>
          </a:r>
          <a:r>
            <a:rPr lang="es-MX" sz="620" b="0" dirty="0"/>
            <a:t> </a:t>
          </a:r>
          <a:r>
            <a:rPr lang="es-MX" sz="620" b="0" dirty="0" err="1"/>
            <a:t>emissions</a:t>
          </a:r>
          <a:r>
            <a:rPr lang="es-MX" sz="620" b="0" dirty="0"/>
            <a:t> </a:t>
          </a:r>
          <a:r>
            <a:rPr lang="es-MX" sz="620" b="0" dirty="0" err="1"/>
            <a:t>covered</a:t>
          </a:r>
          <a:r>
            <a:rPr lang="es-MX" sz="620" b="0" dirty="0"/>
            <a:t> </a:t>
          </a:r>
          <a:r>
            <a:rPr lang="es-MX" sz="620" b="0" dirty="0" err="1"/>
            <a:t>by</a:t>
          </a:r>
          <a:r>
            <a:rPr lang="es-MX" sz="620" b="0" dirty="0"/>
            <a:t> </a:t>
          </a:r>
          <a:r>
            <a:rPr lang="es-MX" sz="620" b="0" dirty="0" err="1"/>
            <a:t>the</a:t>
          </a:r>
          <a:r>
            <a:rPr lang="es-MX" sz="620" b="0" dirty="0"/>
            <a:t> </a:t>
          </a:r>
          <a:r>
            <a:rPr lang="es-MX" sz="620" b="0" dirty="0" err="1"/>
            <a:t>ownership−based</a:t>
          </a:r>
          <a:r>
            <a:rPr lang="es-MX" sz="620" b="0" dirty="0"/>
            <a:t> </a:t>
          </a:r>
          <a:r>
            <a:rPr lang="es-MX" sz="620" b="0" dirty="0" err="1"/>
            <a:t>approach</a:t>
          </a:r>
          <a:r>
            <a:rPr lang="es-MX" sz="620" b="0" dirty="0"/>
            <a:t> </a:t>
          </a:r>
          <a:r>
            <a:rPr lang="es-MX" sz="620" b="0" dirty="0" err="1"/>
            <a:t>is</a:t>
          </a:r>
          <a:r>
            <a:rPr lang="es-MX" sz="620" b="0" dirty="0"/>
            <a:t> </a:t>
          </a:r>
          <a:r>
            <a:rPr lang="es-MX" sz="620" b="0" dirty="0" err="1"/>
            <a:t>relatively</a:t>
          </a:r>
          <a:r>
            <a:rPr lang="es-MX" sz="620" b="0" baseline="0" dirty="0"/>
            <a:t> </a:t>
          </a:r>
          <a:r>
            <a:rPr lang="es-MX" sz="620" b="0" dirty="0" err="1"/>
            <a:t>close</a:t>
          </a:r>
          <a:r>
            <a:rPr lang="es-MX" sz="620" b="0" dirty="0"/>
            <a:t> </a:t>
          </a:r>
          <a:r>
            <a:rPr lang="es-MX" sz="620" b="0" dirty="0" err="1"/>
            <a:t>to</a:t>
          </a:r>
          <a:r>
            <a:rPr lang="es-MX" sz="620" b="0" dirty="0"/>
            <a:t> </a:t>
          </a:r>
          <a:r>
            <a:rPr lang="es-MX" sz="620" b="0" dirty="0" err="1"/>
            <a:t>that</a:t>
          </a:r>
          <a:r>
            <a:rPr lang="es-MX" sz="620" b="0" dirty="0"/>
            <a:t> </a:t>
          </a:r>
          <a:r>
            <a:rPr lang="es-MX" sz="620" b="0" dirty="0" err="1"/>
            <a:t>explicitly</a:t>
          </a:r>
          <a:r>
            <a:rPr lang="es-MX" sz="620" b="0" dirty="0"/>
            <a:t> </a:t>
          </a:r>
          <a:r>
            <a:rPr lang="es-MX" sz="620" b="0" dirty="0" err="1"/>
            <a:t>accounted</a:t>
          </a:r>
          <a:r>
            <a:rPr lang="es-MX" sz="620" b="0" dirty="0"/>
            <a:t> </a:t>
          </a:r>
          <a:r>
            <a:rPr lang="es-MX" sz="620" b="0" dirty="0" err="1"/>
            <a:t>for</a:t>
          </a:r>
          <a:r>
            <a:rPr lang="es-MX" sz="620" b="0" dirty="0"/>
            <a:t> in </a:t>
          </a:r>
          <a:r>
            <a:rPr lang="es-MX" sz="620" b="0" dirty="0" err="1"/>
            <a:t>the</a:t>
          </a:r>
          <a:r>
            <a:rPr lang="es-MX" sz="620" b="0" dirty="0"/>
            <a:t> </a:t>
          </a:r>
          <a:r>
            <a:rPr lang="es-MX" sz="620" b="0" dirty="0" err="1"/>
            <a:t>consumption−based</a:t>
          </a:r>
          <a:r>
            <a:rPr lang="es-MX" sz="620" b="0" dirty="0"/>
            <a:t> </a:t>
          </a:r>
          <a:r>
            <a:rPr lang="es-MX" sz="620" b="0" dirty="0" err="1"/>
            <a:t>approach</a:t>
          </a:r>
          <a:r>
            <a:rPr lang="es-MX" sz="620" b="0" dirty="0"/>
            <a:t> </a:t>
          </a:r>
          <a:r>
            <a:rPr lang="es-MX" sz="620" b="0" dirty="0" err="1"/>
            <a:t>presented</a:t>
          </a:r>
          <a:r>
            <a:rPr lang="es-MX" sz="620" b="0" dirty="0"/>
            <a:t> </a:t>
          </a:r>
          <a:r>
            <a:rPr lang="es-MX" sz="620" b="0" dirty="0" err="1"/>
            <a:t>here</a:t>
          </a:r>
          <a:r>
            <a:rPr lang="es-MX" sz="620" b="0" dirty="0"/>
            <a:t>. </a:t>
          </a:r>
          <a:r>
            <a:rPr lang="es-MX" sz="620" b="0" dirty="0" err="1"/>
            <a:t>The</a:t>
          </a:r>
          <a:r>
            <a:rPr lang="es-MX" sz="620" b="0" dirty="0"/>
            <a:t> </a:t>
          </a:r>
          <a:r>
            <a:rPr lang="es-MX" sz="620" b="0" dirty="0" err="1"/>
            <a:t>latter</a:t>
          </a:r>
          <a:r>
            <a:rPr lang="es-MX" sz="620" b="0" dirty="0"/>
            <a:t> </a:t>
          </a:r>
          <a:r>
            <a:rPr lang="es-MX" sz="620" b="0" dirty="0" err="1"/>
            <a:t>assumes</a:t>
          </a:r>
          <a:r>
            <a:rPr lang="es-MX" sz="620" b="0" dirty="0"/>
            <a:t> </a:t>
          </a:r>
          <a:r>
            <a:rPr lang="es-MX" sz="620" b="0" dirty="0" err="1"/>
            <a:t>that</a:t>
          </a:r>
          <a:r>
            <a:rPr lang="es-MX" sz="620" b="0" baseline="0" dirty="0"/>
            <a:t> </a:t>
          </a:r>
          <a:r>
            <a:rPr lang="es-MX" sz="620" b="0" dirty="0" err="1"/>
            <a:t>emissions</a:t>
          </a:r>
          <a:r>
            <a:rPr lang="es-MX" sz="620" b="0" dirty="0"/>
            <a:t> </a:t>
          </a:r>
          <a:r>
            <a:rPr lang="es-MX" sz="620" b="0" dirty="0" err="1"/>
            <a:t>associated</a:t>
          </a:r>
          <a:r>
            <a:rPr lang="es-MX" sz="620" b="0" dirty="0"/>
            <a:t> </a:t>
          </a:r>
          <a:r>
            <a:rPr lang="es-MX" sz="620" b="0" dirty="0" err="1"/>
            <a:t>with</a:t>
          </a:r>
          <a:r>
            <a:rPr lang="es-MX" sz="620" b="0" dirty="0"/>
            <a:t> </a:t>
          </a:r>
          <a:r>
            <a:rPr lang="es-MX" sz="620" b="0" dirty="0" err="1"/>
            <a:t>government</a:t>
          </a:r>
          <a:r>
            <a:rPr lang="es-MX" sz="620" b="0" dirty="0"/>
            <a:t> </a:t>
          </a:r>
          <a:r>
            <a:rPr lang="es-MX" sz="620" b="0" dirty="0" err="1"/>
            <a:t>activities</a:t>
          </a:r>
          <a:r>
            <a:rPr lang="es-MX" sz="620" b="0" dirty="0"/>
            <a:t> and </a:t>
          </a:r>
          <a:r>
            <a:rPr lang="es-MX" sz="620" b="0" dirty="0" err="1"/>
            <a:t>investments</a:t>
          </a:r>
          <a:r>
            <a:rPr lang="es-MX" sz="620" b="0" dirty="0"/>
            <a:t>, </a:t>
          </a:r>
          <a:r>
            <a:rPr lang="es-MX" sz="620" b="0" dirty="0" err="1"/>
            <a:t>typically</a:t>
          </a:r>
          <a:r>
            <a:rPr lang="es-MX" sz="620" b="0" dirty="0"/>
            <a:t> </a:t>
          </a:r>
          <a:r>
            <a:rPr lang="es-MX" sz="620" b="0" dirty="0" err="1"/>
            <a:t>representing</a:t>
          </a:r>
          <a:r>
            <a:rPr lang="es-MX" sz="620" b="0" dirty="0"/>
            <a:t> 30%–40% </a:t>
          </a:r>
          <a:r>
            <a:rPr lang="es-MX" sz="620" b="0" dirty="0" err="1"/>
            <a:t>of</a:t>
          </a:r>
          <a:r>
            <a:rPr lang="es-MX" sz="620" b="0" dirty="0"/>
            <a:t> total </a:t>
          </a:r>
          <a:r>
            <a:rPr lang="es-MX" sz="620" b="0" dirty="0" err="1"/>
            <a:t>emissions</a:t>
          </a:r>
          <a:r>
            <a:rPr lang="es-MX" sz="620" b="0" baseline="0" dirty="0"/>
            <a:t> </a:t>
          </a:r>
          <a:r>
            <a:rPr lang="es-MX" sz="620" b="0" dirty="0"/>
            <a:t>are </a:t>
          </a:r>
          <a:r>
            <a:rPr lang="es-MX" sz="620" b="0" dirty="0" err="1"/>
            <a:t>distribution</a:t>
          </a:r>
          <a:r>
            <a:rPr lang="es-MX" sz="620" b="0" dirty="0"/>
            <a:t>−neutral (Bruckner et al. (2022)). </a:t>
          </a:r>
          <a:r>
            <a:rPr lang="es-MX" sz="620" b="0" dirty="0" err="1"/>
            <a:t>Groups</a:t>
          </a:r>
          <a:r>
            <a:rPr lang="es-MX" sz="620" b="0" dirty="0"/>
            <a:t> are </a:t>
          </a:r>
          <a:r>
            <a:rPr lang="es-MX" sz="620" b="0" dirty="0" err="1"/>
            <a:t>defined</a:t>
          </a:r>
          <a:r>
            <a:rPr lang="es-MX" sz="620" b="0" dirty="0"/>
            <a:t> </a:t>
          </a:r>
          <a:r>
            <a:rPr lang="es-MX" sz="620" b="0" dirty="0" err="1"/>
            <a:t>by</a:t>
          </a:r>
          <a:r>
            <a:rPr lang="es-MX" sz="620" b="0" dirty="0"/>
            <a:t> </a:t>
          </a:r>
          <a:r>
            <a:rPr lang="es-MX" sz="620" b="0" dirty="0" err="1"/>
            <a:t>consumption−based</a:t>
          </a:r>
          <a:r>
            <a:rPr lang="es-MX" sz="620" b="0" dirty="0"/>
            <a:t> </a:t>
          </a:r>
          <a:r>
            <a:rPr lang="es-MX" sz="620" b="0" dirty="0" err="1"/>
            <a:t>emissions</a:t>
          </a:r>
          <a:r>
            <a:rPr lang="es-MX" sz="620" b="0" dirty="0"/>
            <a:t> and </a:t>
          </a:r>
          <a:r>
            <a:rPr lang="es-MX" sz="620" b="0" dirty="0" err="1"/>
            <a:t>wealth</a:t>
          </a:r>
          <a:r>
            <a:rPr lang="es-MX" sz="620" b="0" baseline="0" dirty="0"/>
            <a:t> </a:t>
          </a:r>
          <a:r>
            <a:rPr lang="es-MX" sz="620" b="0" dirty="0" err="1"/>
            <a:t>respectively</a:t>
          </a:r>
          <a:r>
            <a:rPr lang="es-MX" sz="620" b="0" dirty="0"/>
            <a:t>, </a:t>
          </a:r>
          <a:r>
            <a:rPr lang="es-MX" sz="620" b="0" dirty="0" err="1"/>
            <a:t>but</a:t>
          </a:r>
          <a:r>
            <a:rPr lang="es-MX" sz="620" b="0" dirty="0"/>
            <a:t> </a:t>
          </a:r>
          <a:r>
            <a:rPr lang="es-MX" sz="620" b="0" dirty="0" err="1"/>
            <a:t>both</a:t>
          </a:r>
          <a:r>
            <a:rPr lang="es-MX" sz="620" b="0" dirty="0"/>
            <a:t> </a:t>
          </a:r>
          <a:r>
            <a:rPr lang="es-MX" sz="620" b="0" dirty="0" err="1"/>
            <a:t>distributions</a:t>
          </a:r>
          <a:r>
            <a:rPr lang="es-MX" sz="620" b="0" dirty="0"/>
            <a:t> are </a:t>
          </a:r>
          <a:r>
            <a:rPr lang="es-MX" sz="620" b="0" dirty="0" err="1"/>
            <a:t>highly</a:t>
          </a:r>
          <a:r>
            <a:rPr lang="es-MX" sz="620" b="0" dirty="0"/>
            <a:t> </a:t>
          </a:r>
          <a:r>
            <a:rPr lang="es-MX" sz="620" b="0" dirty="0" err="1"/>
            <a:t>correlated</a:t>
          </a:r>
          <a:r>
            <a:rPr lang="es-MX" sz="620" b="0" dirty="0"/>
            <a:t>. </a:t>
          </a:r>
          <a:r>
            <a:rPr lang="es-MX" sz="620" b="1" dirty="0" err="1"/>
            <a:t>Sources</a:t>
          </a:r>
          <a:r>
            <a:rPr lang="es-MX" sz="620" b="1" dirty="0"/>
            <a:t> and series: </a:t>
          </a:r>
          <a:r>
            <a:rPr lang="es-MX" sz="620" b="0" dirty="0"/>
            <a:t>Bruckner et al. (2022) and Chancel</a:t>
          </a:r>
          <a:r>
            <a:rPr lang="es-MX" sz="620" b="0" baseline="0" dirty="0"/>
            <a:t> </a:t>
          </a:r>
          <a:r>
            <a:rPr lang="es-MX" sz="620" b="0" dirty="0"/>
            <a:t>and Rehm (2025b).</a:t>
          </a:r>
          <a:endParaRPr lang="es-MX" sz="620" b="0" kern="1200"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0.11618</cdr:x>
      <cdr:y>0.11582</cdr:y>
    </cdr:from>
    <cdr:to>
      <cdr:x>1</cdr:x>
      <cdr:y>0.11582</cdr:y>
    </cdr:to>
    <cdr:cxnSp macro="">
      <cdr:nvCxnSpPr>
        <cdr:cNvPr id="3" name="Connecteur droit 2">
          <a:extLst xmlns:a="http://schemas.openxmlformats.org/drawingml/2006/main">
            <a:ext uri="{FF2B5EF4-FFF2-40B4-BE49-F238E27FC236}">
              <a16:creationId xmlns:a16="http://schemas.microsoft.com/office/drawing/2014/main" id="{A1921A6D-53E3-8744-9292-07397E7567E1}"/>
            </a:ext>
          </a:extLst>
        </cdr:cNvPr>
        <cdr:cNvCxnSpPr/>
      </cdr:nvCxnSpPr>
      <cdr:spPr>
        <a:xfrm xmlns:a="http://schemas.openxmlformats.org/drawingml/2006/main">
          <a:off x="533400" y="351699"/>
          <a:ext cx="4057650" cy="0"/>
        </a:xfrm>
        <a:prstGeom xmlns:a="http://schemas.openxmlformats.org/drawingml/2006/main" prst="line">
          <a:avLst/>
        </a:prstGeom>
        <a:ln xmlns:a="http://schemas.openxmlformats.org/drawingml/2006/main" w="22225">
          <a:solidFill>
            <a:srgbClr val="FF3233"/>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0.09959</cdr:x>
      <cdr:y>0.04067</cdr:y>
    </cdr:from>
    <cdr:to>
      <cdr:x>0.27337</cdr:x>
      <cdr:y>0.10537</cdr:y>
    </cdr:to>
    <cdr:sp macro="" textlink="">
      <cdr:nvSpPr>
        <cdr:cNvPr id="2" name="ZoneTexte 1">
          <a:extLst xmlns:a="http://schemas.openxmlformats.org/drawingml/2006/main">
            <a:ext uri="{FF2B5EF4-FFF2-40B4-BE49-F238E27FC236}">
              <a16:creationId xmlns:a16="http://schemas.microsoft.com/office/drawing/2014/main" id="{6087DE64-C164-674B-BBAF-75C02F0B82D2}"/>
            </a:ext>
          </a:extLst>
        </cdr:cNvPr>
        <cdr:cNvSpPr txBox="1"/>
      </cdr:nvSpPr>
      <cdr:spPr>
        <a:xfrm xmlns:a="http://schemas.openxmlformats.org/drawingml/2006/main">
          <a:off x="457200" y="123500"/>
          <a:ext cx="797859" cy="1964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FR" sz="800" err="1">
              <a:solidFill>
                <a:srgbClr val="FF3233"/>
              </a:solidFill>
              <a:latin typeface="+mn-lt"/>
              <a:cs typeface="Arial" panose="020B0604020202020204" pitchFamily="34" charset="0"/>
            </a:rPr>
            <a:t>Gender</a:t>
          </a:r>
          <a:r>
            <a:rPr lang="fr-FR" sz="800">
              <a:solidFill>
                <a:srgbClr val="FF3233"/>
              </a:solidFill>
              <a:latin typeface="+mn-lt"/>
              <a:cs typeface="Arial" panose="020B0604020202020204" pitchFamily="34" charset="0"/>
            </a:rPr>
            <a:t> </a:t>
          </a:r>
          <a:r>
            <a:rPr lang="fr-FR" sz="800" err="1">
              <a:solidFill>
                <a:srgbClr val="FF3233"/>
              </a:solidFill>
              <a:latin typeface="+mn-lt"/>
              <a:cs typeface="Arial" panose="020B0604020202020204" pitchFamily="34" charset="0"/>
            </a:rPr>
            <a:t>parity</a:t>
          </a:r>
          <a:endParaRPr lang="fr-FR" sz="800">
            <a:solidFill>
              <a:srgbClr val="FF3233"/>
            </a:solidFill>
            <a:latin typeface="+mn-lt"/>
            <a:cs typeface="Arial" panose="020B0604020202020204" pitchFamily="34" charset="0"/>
          </a:endParaRPr>
        </a:p>
      </cdr:txBody>
    </cdr:sp>
  </cdr:relSizeAnchor>
  <cdr:relSizeAnchor xmlns:cdr="http://schemas.openxmlformats.org/drawingml/2006/chartDrawing">
    <cdr:from>
      <cdr:x>0</cdr:x>
      <cdr:y>0.79178</cdr:y>
    </cdr:from>
    <cdr:to>
      <cdr:x>1</cdr:x>
      <cdr:y>1</cdr:y>
    </cdr:to>
    <cdr:sp macro="" textlink="">
      <cdr:nvSpPr>
        <cdr:cNvPr id="4" name="CuadroTexto 3">
          <a:extLst xmlns:a="http://schemas.openxmlformats.org/drawingml/2006/main">
            <a:ext uri="{FF2B5EF4-FFF2-40B4-BE49-F238E27FC236}">
              <a16:creationId xmlns:a16="http://schemas.microsoft.com/office/drawing/2014/main" id="{F5224708-A0CF-D784-DDC5-E1DA8C241992}"/>
            </a:ext>
          </a:extLst>
        </cdr:cNvPr>
        <cdr:cNvSpPr txBox="1"/>
      </cdr:nvSpPr>
      <cdr:spPr>
        <a:xfrm xmlns:a="http://schemas.openxmlformats.org/drawingml/2006/main">
          <a:off x="0" y="3622040"/>
          <a:ext cx="8237220" cy="952499"/>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dirty="0" err="1"/>
            <a:t>Interpretation</a:t>
          </a:r>
          <a:r>
            <a:rPr lang="es-MX" sz="700" b="1" dirty="0"/>
            <a:t>.</a:t>
          </a:r>
          <a:r>
            <a:rPr lang="es-MX" sz="700" dirty="0"/>
            <a:t> </a:t>
          </a:r>
          <a:r>
            <a:rPr lang="es-MX" sz="700" b="0" dirty="0" err="1"/>
            <a:t>This</a:t>
          </a:r>
          <a:r>
            <a:rPr lang="es-MX" sz="700" b="0" dirty="0"/>
            <a:t> figure shows </a:t>
          </a:r>
          <a:r>
            <a:rPr lang="es-MX" sz="700" b="0" dirty="0" err="1"/>
            <a:t>the</a:t>
          </a:r>
          <a:r>
            <a:rPr lang="es-MX" sz="700" b="0" dirty="0"/>
            <a:t> </a:t>
          </a:r>
          <a:r>
            <a:rPr lang="es-MX" sz="700" b="0" dirty="0" err="1"/>
            <a:t>evolution</a:t>
          </a:r>
          <a:r>
            <a:rPr lang="es-MX" sz="700" b="0" dirty="0"/>
            <a:t> </a:t>
          </a:r>
          <a:r>
            <a:rPr lang="es-MX" sz="700" b="0" dirty="0" err="1"/>
            <a:t>of</a:t>
          </a:r>
          <a:r>
            <a:rPr lang="es-MX" sz="700" b="0" dirty="0"/>
            <a:t> </a:t>
          </a:r>
          <a:r>
            <a:rPr lang="es-MX" sz="700" b="0" dirty="0" err="1"/>
            <a:t>the</a:t>
          </a:r>
          <a:r>
            <a:rPr lang="es-MX" sz="700" b="0" dirty="0"/>
            <a:t> </a:t>
          </a:r>
          <a:r>
            <a:rPr lang="es-MX" sz="700" b="0" dirty="0" err="1"/>
            <a:t>female</a:t>
          </a:r>
          <a:r>
            <a:rPr lang="es-MX" sz="700" b="0" dirty="0"/>
            <a:t> labor </a:t>
          </a:r>
          <a:r>
            <a:rPr lang="es-MX" sz="700" b="0" dirty="0" err="1"/>
            <a:t>income</a:t>
          </a:r>
          <a:r>
            <a:rPr lang="es-MX" sz="700" b="0" dirty="0"/>
            <a:t> share </a:t>
          </a:r>
          <a:r>
            <a:rPr lang="es-MX" sz="700" b="0" dirty="0" err="1"/>
            <a:t>between</a:t>
          </a:r>
          <a:r>
            <a:rPr lang="es-MX" sz="700" b="0" dirty="0"/>
            <a:t> 1990 and 2025 </a:t>
          </a:r>
          <a:r>
            <a:rPr lang="es-MX" sz="700" b="0" dirty="0" err="1"/>
            <a:t>across</a:t>
          </a:r>
          <a:r>
            <a:rPr lang="es-MX" sz="700" b="0" dirty="0"/>
            <a:t> </a:t>
          </a:r>
          <a:r>
            <a:rPr lang="es-MX" sz="700" b="0" dirty="0" err="1"/>
            <a:t>world</a:t>
          </a:r>
          <a:r>
            <a:rPr lang="es-MX" sz="700" b="0" dirty="0"/>
            <a:t> </a:t>
          </a:r>
          <a:r>
            <a:rPr lang="es-MX" sz="700" b="0" dirty="0" err="1"/>
            <a:t>regions</a:t>
          </a:r>
          <a:r>
            <a:rPr lang="es-MX" sz="700" b="0" dirty="0"/>
            <a:t>. In 2025, </a:t>
          </a:r>
          <a:r>
            <a:rPr lang="es-MX" sz="700" b="0" dirty="0" err="1"/>
            <a:t>female</a:t>
          </a:r>
          <a:r>
            <a:rPr lang="es-MX" sz="700" b="0" dirty="0"/>
            <a:t> </a:t>
          </a:r>
          <a:r>
            <a:rPr lang="es-MX" sz="700" b="0" dirty="0" err="1"/>
            <a:t>workers</a:t>
          </a:r>
          <a:r>
            <a:rPr lang="es-MX" sz="700" b="0" dirty="0"/>
            <a:t> </a:t>
          </a:r>
          <a:r>
            <a:rPr lang="es-MX" sz="700" b="0" dirty="0" err="1"/>
            <a:t>earn</a:t>
          </a:r>
          <a:r>
            <a:rPr lang="es-MX" sz="700" b="0" dirty="0"/>
            <a:t> </a:t>
          </a:r>
          <a:r>
            <a:rPr lang="es-MX" sz="700" b="0" dirty="0" err="1"/>
            <a:t>about</a:t>
          </a:r>
          <a:r>
            <a:rPr lang="es-MX" sz="700" b="0" dirty="0"/>
            <a:t> 16% </a:t>
          </a:r>
          <a:r>
            <a:rPr lang="es-MX" sz="700" b="0" dirty="0" err="1"/>
            <a:t>of</a:t>
          </a:r>
          <a:r>
            <a:rPr lang="es-MX" sz="700" b="0" dirty="0"/>
            <a:t> total labor </a:t>
          </a:r>
          <a:r>
            <a:rPr lang="es-MX" sz="700" b="0" dirty="0" err="1"/>
            <a:t>income</a:t>
          </a:r>
          <a:r>
            <a:rPr lang="es-MX" sz="700" b="0" dirty="0"/>
            <a:t> in </a:t>
          </a:r>
          <a:r>
            <a:rPr lang="es-MX" sz="700" b="0" dirty="0" err="1"/>
            <a:t>Middle</a:t>
          </a:r>
          <a:r>
            <a:rPr lang="es-MX" sz="700" b="0" dirty="0"/>
            <a:t> East </a:t>
          </a:r>
          <a:r>
            <a:rPr lang="es-MX" sz="700" dirty="0"/>
            <a:t>&amp;</a:t>
          </a:r>
          <a:r>
            <a:rPr lang="es-MX" sz="700" b="0" dirty="0"/>
            <a:t> North </a:t>
          </a:r>
          <a:r>
            <a:rPr lang="es-MX" sz="700" b="0" dirty="0" err="1"/>
            <a:t>Africa</a:t>
          </a:r>
          <a:r>
            <a:rPr lang="es-MX" sz="700" b="0" dirty="0"/>
            <a:t>, </a:t>
          </a:r>
          <a:r>
            <a:rPr lang="es-MX" sz="700" b="0" dirty="0" err="1"/>
            <a:t>but</a:t>
          </a:r>
          <a:r>
            <a:rPr lang="es-MX" sz="700" b="0" dirty="0"/>
            <a:t> </a:t>
          </a:r>
          <a:r>
            <a:rPr lang="es-MX" sz="700" b="0" dirty="0" err="1"/>
            <a:t>about</a:t>
          </a:r>
          <a:r>
            <a:rPr lang="es-MX" sz="700" b="0" dirty="0"/>
            <a:t> 40% in North </a:t>
          </a:r>
          <a:r>
            <a:rPr lang="es-MX" sz="700" b="0" dirty="0" err="1"/>
            <a:t>America</a:t>
          </a:r>
          <a:r>
            <a:rPr lang="es-MX" sz="700" b="0" dirty="0"/>
            <a:t> &amp; </a:t>
          </a:r>
          <a:r>
            <a:rPr lang="es-MX" sz="700" b="0" dirty="0" err="1"/>
            <a:t>Oceania</a:t>
          </a:r>
          <a:r>
            <a:rPr lang="es-MX" sz="700" b="0" dirty="0"/>
            <a:t> and </a:t>
          </a:r>
          <a:r>
            <a:rPr lang="es-MX" sz="700" b="0" dirty="0" err="1"/>
            <a:t>Europe</a:t>
          </a:r>
          <a:r>
            <a:rPr lang="es-MX" sz="700" b="0" dirty="0"/>
            <a:t>. At </a:t>
          </a:r>
          <a:r>
            <a:rPr lang="es-MX" sz="700" b="0" dirty="0" err="1"/>
            <a:t>the</a:t>
          </a:r>
          <a:r>
            <a:rPr lang="es-MX" sz="700" b="0" dirty="0"/>
            <a:t> global </a:t>
          </a:r>
          <a:r>
            <a:rPr lang="es-MX" sz="700" b="0" dirty="0" err="1"/>
            <a:t>level</a:t>
          </a:r>
          <a:r>
            <a:rPr lang="es-MX" sz="700" b="0" dirty="0"/>
            <a:t>, </a:t>
          </a:r>
          <a:r>
            <a:rPr lang="es-MX" sz="700" b="0" dirty="0" err="1"/>
            <a:t>women</a:t>
          </a:r>
          <a:r>
            <a:rPr lang="es-MX" sz="700" b="0" dirty="0"/>
            <a:t> </a:t>
          </a:r>
          <a:r>
            <a:rPr lang="es-MX" sz="700" b="0" dirty="0" err="1"/>
            <a:t>earned</a:t>
          </a:r>
          <a:r>
            <a:rPr lang="es-MX" sz="700" b="0" dirty="0"/>
            <a:t> 27.8% </a:t>
          </a:r>
          <a:r>
            <a:rPr lang="es-MX" sz="700" b="0" dirty="0" err="1"/>
            <a:t>of</a:t>
          </a:r>
          <a:r>
            <a:rPr lang="es-MX" sz="700" b="0" dirty="0"/>
            <a:t> labor </a:t>
          </a:r>
          <a:r>
            <a:rPr lang="es-MX" sz="700" b="0" dirty="0" err="1"/>
            <a:t>income</a:t>
          </a:r>
          <a:r>
            <a:rPr lang="es-MX" sz="700" b="0" dirty="0"/>
            <a:t> in 1990 and 28.2% in 2025. </a:t>
          </a:r>
          <a:r>
            <a:rPr lang="es-MX" sz="700" b="0" dirty="0" err="1"/>
            <a:t>While</a:t>
          </a:r>
          <a:r>
            <a:rPr lang="es-MX" sz="700" b="0" dirty="0"/>
            <a:t> </a:t>
          </a:r>
          <a:r>
            <a:rPr lang="es-MX" sz="700" b="0" dirty="0" err="1"/>
            <a:t>some</a:t>
          </a:r>
          <a:r>
            <a:rPr lang="es-MX" sz="700" b="0" dirty="0"/>
            <a:t> </a:t>
          </a:r>
          <a:r>
            <a:rPr lang="es-MX" sz="700" b="0" dirty="0" err="1"/>
            <a:t>progress</a:t>
          </a:r>
          <a:r>
            <a:rPr lang="es-MX" sz="700" b="0" dirty="0"/>
            <a:t> has </a:t>
          </a:r>
          <a:r>
            <a:rPr lang="es-MX" sz="700" b="0" dirty="0" err="1"/>
            <a:t>been</a:t>
          </a:r>
          <a:r>
            <a:rPr lang="es-MX" sz="700" b="0" dirty="0"/>
            <a:t> </a:t>
          </a:r>
          <a:r>
            <a:rPr lang="es-MX" sz="700" b="0" dirty="0" err="1"/>
            <a:t>made</a:t>
          </a:r>
          <a:r>
            <a:rPr lang="es-MX" sz="700" b="0" dirty="0"/>
            <a:t>, </a:t>
          </a:r>
          <a:r>
            <a:rPr lang="es-MX" sz="700" b="0" dirty="0" err="1"/>
            <a:t>gender</a:t>
          </a:r>
          <a:r>
            <a:rPr lang="es-MX" sz="700" b="0" dirty="0"/>
            <a:t> </a:t>
          </a:r>
          <a:r>
            <a:rPr lang="es-MX" sz="700" b="0" dirty="0" err="1"/>
            <a:t>parity</a:t>
          </a:r>
          <a:r>
            <a:rPr lang="es-MX" sz="700" b="0" dirty="0"/>
            <a:t> </a:t>
          </a:r>
          <a:r>
            <a:rPr lang="es-MX" sz="700" b="0" dirty="0" err="1"/>
            <a:t>remains</a:t>
          </a:r>
          <a:r>
            <a:rPr lang="es-MX" sz="700" b="0" dirty="0"/>
            <a:t> </a:t>
          </a:r>
          <a:r>
            <a:rPr lang="es-MX" sz="700" b="0" dirty="0" err="1"/>
            <a:t>distant</a:t>
          </a:r>
          <a:r>
            <a:rPr lang="es-MX" sz="700" b="0" dirty="0"/>
            <a:t> in </a:t>
          </a:r>
          <a:r>
            <a:rPr lang="es-MX" sz="700" b="0" dirty="0" err="1"/>
            <a:t>all</a:t>
          </a:r>
          <a:r>
            <a:rPr lang="es-MX" sz="700" b="0" dirty="0"/>
            <a:t> </a:t>
          </a:r>
          <a:r>
            <a:rPr lang="es-MX" sz="700" b="0" dirty="0" err="1"/>
            <a:t>regions</a:t>
          </a:r>
          <a:r>
            <a:rPr lang="es-MX" sz="700" b="0" dirty="0"/>
            <a:t>. </a:t>
          </a:r>
          <a:r>
            <a:rPr lang="es-MX" sz="700" b="1" dirty="0" err="1"/>
            <a:t>Sources</a:t>
          </a:r>
          <a:r>
            <a:rPr lang="es-MX" sz="700" b="1" dirty="0"/>
            <a:t> and series:</a:t>
          </a:r>
          <a:r>
            <a:rPr lang="es-MX" sz="700" dirty="0"/>
            <a:t> Neef and </a:t>
          </a:r>
          <a:r>
            <a:rPr lang="es-MX" sz="700" dirty="0" err="1"/>
            <a:t>Robilliard</a:t>
          </a:r>
          <a:r>
            <a:rPr lang="es-MX" sz="700" dirty="0"/>
            <a:t> (2021), Gabrielli et al. (2024), and wir2026.wid.world/</a:t>
          </a:r>
          <a:r>
            <a:rPr lang="es-MX" sz="700" dirty="0" err="1"/>
            <a:t>methodology</a:t>
          </a:r>
          <a:r>
            <a:rPr lang="es-MX" sz="700" dirty="0"/>
            <a:t>.</a:t>
          </a:r>
          <a:endParaRPr lang="es-MX" sz="700" kern="1200" dirty="0"/>
        </a:p>
      </cdr:txBody>
    </cdr:sp>
  </cdr:relSizeAnchor>
</c:userShapes>
</file>

<file path=ppt/drawings/drawing6.xml><?xml version="1.0" encoding="utf-8"?>
<c:userShapes xmlns:c="http://schemas.openxmlformats.org/drawingml/2006/chart">
  <cdr:relSizeAnchor xmlns:cdr="http://schemas.openxmlformats.org/drawingml/2006/chartDrawing">
    <cdr:from>
      <cdr:x>0</cdr:x>
      <cdr:y>0.72245</cdr:y>
    </cdr:from>
    <cdr:to>
      <cdr:x>0.98884</cdr:x>
      <cdr:y>1</cdr:y>
    </cdr:to>
    <cdr:sp macro="" textlink="">
      <cdr:nvSpPr>
        <cdr:cNvPr id="2" name="CuadroTexto 1">
          <a:extLst xmlns:a="http://schemas.openxmlformats.org/drawingml/2006/main">
            <a:ext uri="{FF2B5EF4-FFF2-40B4-BE49-F238E27FC236}">
              <a16:creationId xmlns:a16="http://schemas.microsoft.com/office/drawing/2014/main" id="{68E63245-924B-9267-97F1-BD29B770A405}"/>
            </a:ext>
          </a:extLst>
        </cdr:cNvPr>
        <cdr:cNvSpPr txBox="1"/>
      </cdr:nvSpPr>
      <cdr:spPr>
        <a:xfrm xmlns:a="http://schemas.openxmlformats.org/drawingml/2006/main">
          <a:off x="0" y="3498777"/>
          <a:ext cx="9072651" cy="1344156"/>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a:t>Interpretation.</a:t>
          </a:r>
          <a:r>
            <a:rPr lang="es-MX" sz="700"/>
            <a:t> </a:t>
          </a:r>
          <a:r>
            <a:rPr lang="es-MX" sz="700" b="0"/>
            <a:t>The left panel shows that, globally, women work more hours per week than men once both economic and domestic labor are counted. The right panel shows that women's hourly income is substantially lower than men's: the measured gap (39%=100%-61%) is smaller when only economic labor is considered, but becomes much larger once domestic labor hours are included (68%=100%-32%). Together, the two figures highlight the double burden women face: more total work time combined with lower hourly returns to their labor. </a:t>
          </a:r>
          <a:r>
            <a:rPr lang="es-MX" sz="700" b="1"/>
            <a:t>Notes. </a:t>
          </a:r>
          <a:r>
            <a:rPr lang="es-MX" sz="700" b="0"/>
            <a:t>Economic labor includes paid activities recorded in national accounts. Domestic labor includes household tasks, cooking, and care work. Calculations from Andreescu et al. (2025) using global time-use and income data.</a:t>
          </a:r>
          <a:r>
            <a:rPr lang="es-MX" sz="700"/>
            <a:t> </a:t>
          </a:r>
          <a:r>
            <a:rPr lang="es-MX" sz="700" b="1"/>
            <a:t>Sources and series:</a:t>
          </a:r>
          <a:r>
            <a:rPr lang="es-MX" sz="700"/>
            <a:t> Andreescu et al. (2025).</a:t>
          </a:r>
          <a:endParaRPr lang="es-MX" sz="700" kern="120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0.71627</cdr:y>
    </cdr:from>
    <cdr:to>
      <cdr:x>0.98884</cdr:x>
      <cdr:y>1</cdr:y>
    </cdr:to>
    <cdr:sp macro="" textlink="">
      <cdr:nvSpPr>
        <cdr:cNvPr id="2" name="CuadroTexto 1">
          <a:extLst xmlns:a="http://schemas.openxmlformats.org/drawingml/2006/main">
            <a:ext uri="{FF2B5EF4-FFF2-40B4-BE49-F238E27FC236}">
              <a16:creationId xmlns:a16="http://schemas.microsoft.com/office/drawing/2014/main" id="{68E63245-924B-9267-97F1-BD29B770A405}"/>
            </a:ext>
          </a:extLst>
        </cdr:cNvPr>
        <cdr:cNvSpPr txBox="1"/>
      </cdr:nvSpPr>
      <cdr:spPr>
        <a:xfrm xmlns:a="http://schemas.openxmlformats.org/drawingml/2006/main">
          <a:off x="0" y="2276432"/>
          <a:ext cx="4558651" cy="901744"/>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a:t>Interpretation.</a:t>
          </a:r>
          <a:r>
            <a:rPr lang="es-MX" sz="700"/>
            <a:t> </a:t>
          </a:r>
          <a:r>
            <a:rPr lang="es-MX" sz="700" b="0"/>
            <a:t>The left panel shows that, globally, women work more hours per week than men once both economic and domestic labor are counted. The right panel shows that women's hourly income is substantially lower than men's: the measured gap (39%=100%-61%) is smaller when only economic labor is considered, but becomes much larger once domestic labor hours are included (68%=100%-32%). Together, the two figures highlight the double burden women face: more total work time combined with lower hourly returns to their labor. </a:t>
          </a:r>
          <a:r>
            <a:rPr lang="es-MX" sz="700" b="1"/>
            <a:t>Notes. </a:t>
          </a:r>
          <a:r>
            <a:rPr lang="es-MX" sz="700" b="0"/>
            <a:t>Economic labor includes paid activities recorded in national accounts. Domestic labor includes household tasks, cooking, and care work. Calculations from Andreescu et al. (2025) using global time-use and income data.</a:t>
          </a:r>
          <a:r>
            <a:rPr lang="es-MX" sz="700"/>
            <a:t> </a:t>
          </a:r>
          <a:r>
            <a:rPr lang="es-MX" sz="700" b="1"/>
            <a:t>Sources and series:</a:t>
          </a:r>
          <a:r>
            <a:rPr lang="es-MX" sz="700"/>
            <a:t> Andreescu et al. (2025).</a:t>
          </a:r>
          <a:endParaRPr lang="es-MX" sz="700" kern="1200"/>
        </a:p>
      </cdr:txBody>
    </cdr:sp>
  </cdr:relSizeAnchor>
</c:userShapes>
</file>

<file path=ppt/drawings/drawing8.xml><?xml version="1.0" encoding="utf-8"?>
<c:userShapes xmlns:c="http://schemas.openxmlformats.org/drawingml/2006/chart">
  <cdr:relSizeAnchor xmlns:cdr="http://schemas.openxmlformats.org/drawingml/2006/chartDrawing">
    <cdr:from>
      <cdr:x>0</cdr:x>
      <cdr:y>0.79274</cdr:y>
    </cdr:from>
    <cdr:to>
      <cdr:x>1</cdr:x>
      <cdr:y>1</cdr:y>
    </cdr:to>
    <cdr:sp macro="" textlink="">
      <cdr:nvSpPr>
        <cdr:cNvPr id="2" name="CuadroTexto 1">
          <a:extLst xmlns:a="http://schemas.openxmlformats.org/drawingml/2006/main">
            <a:ext uri="{FF2B5EF4-FFF2-40B4-BE49-F238E27FC236}">
              <a16:creationId xmlns:a16="http://schemas.microsoft.com/office/drawing/2014/main" id="{E02F0F5C-793F-A472-6E75-5A45879D920A}"/>
            </a:ext>
          </a:extLst>
        </cdr:cNvPr>
        <cdr:cNvSpPr txBox="1"/>
      </cdr:nvSpPr>
      <cdr:spPr>
        <a:xfrm xmlns:a="http://schemas.openxmlformats.org/drawingml/2006/main">
          <a:off x="0" y="2538059"/>
          <a:ext cx="4610100" cy="663573"/>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pPr algn="l"/>
          <a:r>
            <a:rPr lang="es-MX" sz="700" b="1" dirty="0" err="1"/>
            <a:t>Interpretation</a:t>
          </a:r>
          <a:r>
            <a:rPr lang="es-MX" sz="700" b="1" dirty="0"/>
            <a:t>. </a:t>
          </a:r>
          <a:r>
            <a:rPr lang="es-MX" sz="700" b="0" dirty="0" err="1"/>
            <a:t>There</a:t>
          </a:r>
          <a:r>
            <a:rPr lang="es-MX" sz="700" b="0" dirty="0"/>
            <a:t> are </a:t>
          </a:r>
          <a:r>
            <a:rPr lang="es-MX" sz="700" b="0" dirty="0" err="1"/>
            <a:t>huge</a:t>
          </a:r>
          <a:r>
            <a:rPr lang="es-MX" sz="700" b="0" dirty="0"/>
            <a:t> </a:t>
          </a:r>
          <a:r>
            <a:rPr lang="es-MX" sz="700" b="0" dirty="0" err="1"/>
            <a:t>disparities</a:t>
          </a:r>
          <a:r>
            <a:rPr lang="es-MX" sz="700" b="0" dirty="0"/>
            <a:t>, in </a:t>
          </a:r>
          <a:r>
            <a:rPr lang="es-MX" sz="700" b="0" dirty="0" err="1"/>
            <a:t>terms</a:t>
          </a:r>
          <a:r>
            <a:rPr lang="es-MX" sz="700" b="0" dirty="0"/>
            <a:t> </a:t>
          </a:r>
          <a:r>
            <a:rPr lang="es-MX" sz="700" b="0" dirty="0" err="1"/>
            <a:t>of</a:t>
          </a:r>
          <a:r>
            <a:rPr lang="es-MX" sz="700" b="0" baseline="0" dirty="0"/>
            <a:t> </a:t>
          </a:r>
          <a:r>
            <a:rPr lang="es-MX" sz="700" b="0" dirty="0" err="1"/>
            <a:t>income</a:t>
          </a:r>
          <a:r>
            <a:rPr lang="es-MX" sz="700" b="0" dirty="0"/>
            <a:t>, </a:t>
          </a:r>
          <a:r>
            <a:rPr lang="es-MX" sz="700" b="0" dirty="0" err="1"/>
            <a:t>between</a:t>
          </a:r>
          <a:r>
            <a:rPr lang="es-MX" sz="700" b="0" dirty="0"/>
            <a:t> </a:t>
          </a:r>
          <a:r>
            <a:rPr lang="es-MX" sz="700" b="0" dirty="0" err="1"/>
            <a:t>regions</a:t>
          </a:r>
          <a:r>
            <a:rPr lang="es-MX" sz="700" b="0" dirty="0"/>
            <a:t>. A </a:t>
          </a:r>
          <a:r>
            <a:rPr lang="es-MX" sz="700" b="0" dirty="0" err="1"/>
            <a:t>person</a:t>
          </a:r>
          <a:r>
            <a:rPr lang="es-MX" sz="700" b="0" dirty="0"/>
            <a:t> in South </a:t>
          </a:r>
          <a:r>
            <a:rPr lang="es-MX" sz="700" dirty="0"/>
            <a:t>&amp;</a:t>
          </a:r>
          <a:r>
            <a:rPr lang="es-MX" sz="700" b="0" baseline="0" dirty="0"/>
            <a:t> </a:t>
          </a:r>
          <a:r>
            <a:rPr lang="es-MX" sz="700" b="0" dirty="0" err="1"/>
            <a:t>Southeast</a:t>
          </a:r>
          <a:r>
            <a:rPr lang="es-MX" sz="700" b="0" dirty="0"/>
            <a:t> Asia has </a:t>
          </a:r>
          <a:r>
            <a:rPr lang="es-MX" sz="700" b="0" dirty="0" err="1"/>
            <a:t>an</a:t>
          </a:r>
          <a:r>
            <a:rPr lang="es-MX" sz="700" b="0" dirty="0"/>
            <a:t> </a:t>
          </a:r>
          <a:r>
            <a:rPr lang="es-MX" sz="700" b="0" dirty="0" err="1"/>
            <a:t>average</a:t>
          </a:r>
          <a:r>
            <a:rPr lang="es-MX" sz="700" b="0" dirty="0"/>
            <a:t> </a:t>
          </a:r>
          <a:r>
            <a:rPr lang="es-MX" sz="700" b="0" dirty="0" err="1"/>
            <a:t>monthly</a:t>
          </a:r>
          <a:r>
            <a:rPr lang="es-MX" sz="700" b="0" dirty="0"/>
            <a:t> </a:t>
          </a:r>
          <a:r>
            <a:rPr lang="es-MX" sz="700" b="0" dirty="0" err="1"/>
            <a:t>income</a:t>
          </a:r>
          <a:r>
            <a:rPr lang="es-MX" sz="700" b="0" dirty="0"/>
            <a:t> </a:t>
          </a:r>
          <a:r>
            <a:rPr lang="es-MX" sz="700" b="0" dirty="0" err="1"/>
            <a:t>of</a:t>
          </a:r>
          <a:r>
            <a:rPr lang="es-MX" sz="700" b="0" dirty="0"/>
            <a:t> €601, </a:t>
          </a:r>
          <a:r>
            <a:rPr lang="es-MX" sz="700" b="0" dirty="0" err="1"/>
            <a:t>while</a:t>
          </a:r>
          <a:r>
            <a:rPr lang="es-MX" sz="700" b="0" dirty="0"/>
            <a:t> a </a:t>
          </a:r>
          <a:r>
            <a:rPr lang="es-MX" sz="700" b="0" dirty="0" err="1"/>
            <a:t>person</a:t>
          </a:r>
          <a:r>
            <a:rPr lang="es-MX" sz="700" b="0" dirty="0"/>
            <a:t> in </a:t>
          </a:r>
          <a:r>
            <a:rPr lang="es-MX" sz="700" b="0" dirty="0" err="1"/>
            <a:t>Europe</a:t>
          </a:r>
          <a:r>
            <a:rPr lang="es-MX" sz="700" b="0" dirty="0"/>
            <a:t> has </a:t>
          </a:r>
          <a:r>
            <a:rPr lang="es-MX" sz="700" b="0" dirty="0" err="1"/>
            <a:t>an</a:t>
          </a:r>
          <a:r>
            <a:rPr lang="es-MX" sz="700" b="0" dirty="0"/>
            <a:t> </a:t>
          </a:r>
          <a:r>
            <a:rPr lang="es-MX" sz="700" b="0" dirty="0" err="1"/>
            <a:t>average</a:t>
          </a:r>
          <a:r>
            <a:rPr lang="es-MX" sz="700" b="0" dirty="0"/>
            <a:t> </a:t>
          </a:r>
          <a:r>
            <a:rPr lang="es-MX" sz="700" b="0" dirty="0" err="1"/>
            <a:t>monthly</a:t>
          </a:r>
          <a:r>
            <a:rPr lang="es-MX" sz="700" b="0" baseline="0" dirty="0"/>
            <a:t> </a:t>
          </a:r>
          <a:r>
            <a:rPr lang="es-MX" sz="700" b="0" dirty="0" err="1"/>
            <a:t>income</a:t>
          </a:r>
          <a:r>
            <a:rPr lang="es-MX" sz="700" b="0" dirty="0"/>
            <a:t> </a:t>
          </a:r>
          <a:r>
            <a:rPr lang="es-MX" sz="700" b="0" dirty="0" err="1"/>
            <a:t>of</a:t>
          </a:r>
          <a:r>
            <a:rPr lang="es-MX" sz="700" b="0" dirty="0"/>
            <a:t> €2,934. </a:t>
          </a:r>
          <a:r>
            <a:rPr lang="es-MX" sz="700" b="0" dirty="0" err="1"/>
            <a:t>This</a:t>
          </a:r>
          <a:r>
            <a:rPr lang="es-MX" sz="700" b="0" dirty="0"/>
            <a:t> </a:t>
          </a:r>
          <a:r>
            <a:rPr lang="es-MX" sz="700" b="0" dirty="0" err="1"/>
            <a:t>is</a:t>
          </a:r>
          <a:r>
            <a:rPr lang="es-MX" sz="700" b="0" dirty="0"/>
            <a:t> 4.9 times </a:t>
          </a:r>
          <a:r>
            <a:rPr lang="es-MX" sz="700" b="0" dirty="0" err="1"/>
            <a:t>larger</a:t>
          </a:r>
          <a:r>
            <a:rPr lang="es-MX" sz="700" b="0" dirty="0"/>
            <a:t>. </a:t>
          </a:r>
          <a:r>
            <a:rPr lang="es-MX" sz="700" b="1" dirty="0" err="1"/>
            <a:t>Sources</a:t>
          </a:r>
          <a:r>
            <a:rPr lang="es-MX" sz="700" b="1" dirty="0"/>
            <a:t> and series: </a:t>
          </a:r>
          <a:r>
            <a:rPr lang="es-MX" sz="700" b="0" dirty="0"/>
            <a:t>wir2026.wid.world/</a:t>
          </a:r>
          <a:r>
            <a:rPr lang="es-MX" sz="700" b="0" dirty="0" err="1"/>
            <a:t>methodology</a:t>
          </a:r>
          <a:r>
            <a:rPr lang="es-MX" sz="700" b="0" dirty="0"/>
            <a:t>.</a:t>
          </a:r>
          <a:endParaRPr lang="es-MX" sz="700" b="0" kern="1200" dirty="0"/>
        </a:p>
      </cdr:txBody>
    </cdr:sp>
  </cdr:relSizeAnchor>
</c:userShapes>
</file>

<file path=ppt/drawings/drawing9.xml><?xml version="1.0" encoding="utf-8"?>
<c:userShapes xmlns:c="http://schemas.openxmlformats.org/drawingml/2006/chart">
  <cdr:relSizeAnchor xmlns:cdr="http://schemas.openxmlformats.org/drawingml/2006/chartDrawing">
    <cdr:from>
      <cdr:x>0.25677</cdr:x>
      <cdr:y>0.21763</cdr:y>
    </cdr:from>
    <cdr:to>
      <cdr:x>0.8245</cdr:x>
      <cdr:y>0.68044</cdr:y>
    </cdr:to>
    <cdr:sp macro="" textlink="">
      <cdr:nvSpPr>
        <cdr:cNvPr id="2" name="ZoneTexte 1">
          <a:extLst xmlns:a="http://schemas.openxmlformats.org/drawingml/2006/main">
            <a:ext uri="{FF2B5EF4-FFF2-40B4-BE49-F238E27FC236}">
              <a16:creationId xmlns:a16="http://schemas.microsoft.com/office/drawing/2014/main" id="{00555173-3807-F346-9B30-0D2B87F80244}"/>
            </a:ext>
          </a:extLst>
        </cdr:cNvPr>
        <cdr:cNvSpPr txBox="1"/>
      </cdr:nvSpPr>
      <cdr:spPr>
        <a:xfrm xmlns:a="http://schemas.openxmlformats.org/drawingml/2006/main">
          <a:off x="2768600" y="1003299"/>
          <a:ext cx="6121400" cy="2133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cdr:x>
      <cdr:y>0.85556</cdr:y>
    </cdr:from>
    <cdr:to>
      <cdr:x>1</cdr:x>
      <cdr:y>1</cdr:y>
    </cdr:to>
    <cdr:sp macro="" textlink="">
      <cdr:nvSpPr>
        <cdr:cNvPr id="3" name="CuadroTexto 2">
          <a:extLst xmlns:a="http://schemas.openxmlformats.org/drawingml/2006/main">
            <a:ext uri="{FF2B5EF4-FFF2-40B4-BE49-F238E27FC236}">
              <a16:creationId xmlns:a16="http://schemas.microsoft.com/office/drawing/2014/main" id="{495D8E21-772B-893F-6EDD-6525CEA1B5D6}"/>
            </a:ext>
          </a:extLst>
        </cdr:cNvPr>
        <cdr:cNvSpPr txBox="1"/>
      </cdr:nvSpPr>
      <cdr:spPr>
        <a:xfrm xmlns:a="http://schemas.openxmlformats.org/drawingml/2006/main">
          <a:off x="0" y="3911600"/>
          <a:ext cx="9144000" cy="660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0.00926</cdr:x>
      <cdr:y>0.82963</cdr:y>
    </cdr:from>
    <cdr:to>
      <cdr:x>0.97963</cdr:x>
      <cdr:y>1</cdr:y>
    </cdr:to>
    <cdr:sp macro="" textlink="">
      <cdr:nvSpPr>
        <cdr:cNvPr id="6" name="CuadroTexto 5">
          <a:extLst xmlns:a="http://schemas.openxmlformats.org/drawingml/2006/main">
            <a:ext uri="{FF2B5EF4-FFF2-40B4-BE49-F238E27FC236}">
              <a16:creationId xmlns:a16="http://schemas.microsoft.com/office/drawing/2014/main" id="{75370B60-0A04-62FD-1706-73199F93FC75}"/>
            </a:ext>
          </a:extLst>
        </cdr:cNvPr>
        <cdr:cNvSpPr txBox="1"/>
      </cdr:nvSpPr>
      <cdr:spPr>
        <a:xfrm xmlns:a="http://schemas.openxmlformats.org/drawingml/2006/main">
          <a:off x="84667" y="3793066"/>
          <a:ext cx="8873066" cy="778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MX" sz="1100" kern="1200"/>
        </a:p>
      </cdr:txBody>
    </cdr:sp>
  </cdr:relSizeAnchor>
  <cdr:relSizeAnchor xmlns:cdr="http://schemas.openxmlformats.org/drawingml/2006/chartDrawing">
    <cdr:from>
      <cdr:x>0</cdr:x>
      <cdr:y>0.68109</cdr:y>
    </cdr:from>
    <cdr:to>
      <cdr:x>1</cdr:x>
      <cdr:y>1</cdr:y>
    </cdr:to>
    <cdr:sp macro="" textlink="">
      <cdr:nvSpPr>
        <cdr:cNvPr id="7" name="CuadroTexto 6">
          <a:extLst xmlns:a="http://schemas.openxmlformats.org/drawingml/2006/main">
            <a:ext uri="{FF2B5EF4-FFF2-40B4-BE49-F238E27FC236}">
              <a16:creationId xmlns:a16="http://schemas.microsoft.com/office/drawing/2014/main" id="{8F86E377-6BFC-58B6-6358-032C98559A65}"/>
            </a:ext>
          </a:extLst>
        </cdr:cNvPr>
        <cdr:cNvSpPr txBox="1"/>
      </cdr:nvSpPr>
      <cdr:spPr>
        <a:xfrm xmlns:a="http://schemas.openxmlformats.org/drawingml/2006/main">
          <a:off x="0" y="2068149"/>
          <a:ext cx="4610100" cy="968375"/>
        </a:xfrm>
        <a:prstGeom xmlns:a="http://schemas.openxmlformats.org/drawingml/2006/main" prst="rect">
          <a:avLst/>
        </a:prstGeom>
      </cdr:spPr>
      <cdr:txBody>
        <a:bodyPr xmlns:a="http://schemas.openxmlformats.org/drawingml/2006/main" vertOverflow="clip" wrap="square" rtlCol="0" anchor="b"/>
        <a:lstStyle xmlns:a="http://schemas.openxmlformats.org/drawingml/2006/main"/>
        <a:p xmlns:a="http://schemas.openxmlformats.org/drawingml/2006/main">
          <a:r>
            <a:rPr lang="es-MX" sz="700" b="1"/>
            <a:t>Interpretation.</a:t>
          </a:r>
          <a:r>
            <a:rPr lang="es-MX" sz="700" b="0"/>
            <a:t> In every region, income and wealth are distributed very unequally within regions. Wealth is much</a:t>
          </a:r>
          <a:r>
            <a:rPr lang="es-MX" sz="700" b="0" baseline="0"/>
            <a:t> </a:t>
          </a:r>
          <a:r>
            <a:rPr lang="es-MX" sz="700" b="0"/>
            <a:t>more concentrated at the top than income.The figures are arranged according to top 10% shares. Income is</a:t>
          </a:r>
          <a:r>
            <a:rPr lang="es-MX" sz="700" b="0" baseline="0"/>
            <a:t> m</a:t>
          </a:r>
          <a:r>
            <a:rPr lang="es-MX" sz="700" b="0"/>
            <a:t>easured after pension and unemployment benefits are received by individuals, but before income taxes and</a:t>
          </a:r>
          <a:r>
            <a:rPr lang="es-MX" sz="700" b="0" baseline="0"/>
            <a:t> </a:t>
          </a:r>
          <a:r>
            <a:rPr lang="es-MX" sz="700" b="0"/>
            <a:t>other transfers. Net personal wealth is the sum of financial (e.g., equity, bonds) and non−financial assets (e.g.,</a:t>
          </a:r>
          <a:r>
            <a:rPr lang="es-MX" sz="700" b="0" baseline="0"/>
            <a:t> </a:t>
          </a:r>
          <a:r>
            <a:rPr lang="es-MX" sz="700" b="0"/>
            <a:t>housing, land) owned by individuals, net of debts. </a:t>
          </a:r>
          <a:r>
            <a:rPr lang="es-MX" sz="700" b="1"/>
            <a:t>Notes. </a:t>
          </a:r>
          <a:r>
            <a:rPr lang="es-MX" sz="700" b="0"/>
            <a:t>EASA: East Asia, EURO: Europe, LATA: Latin</a:t>
          </a:r>
          <a:r>
            <a:rPr lang="es-MX" sz="700" b="0" baseline="0"/>
            <a:t> </a:t>
          </a:r>
          <a:r>
            <a:rPr lang="es-MX" sz="700" b="0"/>
            <a:t>America, MENA: Middle East &amp; North Africa, NAOC: North America &amp; Oceania, SSEA: South &amp; Southeast Asia,</a:t>
          </a:r>
          <a:r>
            <a:rPr lang="es-MX" sz="700" b="0" baseline="0"/>
            <a:t> </a:t>
          </a:r>
          <a:r>
            <a:rPr lang="es-MX" sz="700" b="0"/>
            <a:t>SSAF: Sub−Saharan Africa, and RUCA: Russia &amp; Central Asia. </a:t>
          </a:r>
          <a:r>
            <a:rPr lang="es-MX" sz="700" b="1"/>
            <a:t>Sources and series:</a:t>
          </a:r>
          <a:r>
            <a:rPr lang="es-MX" sz="700" b="1" baseline="0"/>
            <a:t> </a:t>
          </a:r>
          <a:r>
            <a:rPr lang="es-MX" sz="700" b="0"/>
            <a:t>wir2026.wid.world/methodology.</a:t>
          </a:r>
          <a:endParaRPr lang="es-MX" sz="700" b="0" kern="120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96975" y="878405"/>
            <a:ext cx="2213610" cy="2444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91515" y="1938020"/>
            <a:ext cx="3227070" cy="8651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30505" y="795972"/>
            <a:ext cx="2005393" cy="228409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74201" y="795972"/>
            <a:ext cx="2005393" cy="228409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30505" y="138430"/>
            <a:ext cx="4149090" cy="5537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30505" y="795972"/>
            <a:ext cx="4149090" cy="228409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67434" y="3218497"/>
            <a:ext cx="1475232" cy="173037"/>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230505" y="3218497"/>
            <a:ext cx="1060323" cy="17303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11/20/2025</a:t>
            </a:fld>
            <a:endParaRPr lang="en-US" dirty="0"/>
          </a:p>
        </p:txBody>
      </p:sp>
      <p:sp>
        <p:nvSpPr>
          <p:cNvPr id="6" name="Holder 6"/>
          <p:cNvSpPr>
            <a:spLocks noGrp="1"/>
          </p:cNvSpPr>
          <p:nvPr>
            <p:ph type="sldNum" sz="quarter" idx="7"/>
          </p:nvPr>
        </p:nvSpPr>
        <p:spPr>
          <a:xfrm>
            <a:off x="3319272" y="3218497"/>
            <a:ext cx="1060323" cy="17303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552450" y="878405"/>
            <a:ext cx="3455670" cy="325089"/>
          </a:xfrm>
          <a:prstGeom prst="rect">
            <a:avLst/>
          </a:prstGeom>
        </p:spPr>
        <p:txBody>
          <a:bodyPr vert="horz" wrap="square" lIns="0" tIns="17145" rIns="0" bIns="0" rtlCol="0">
            <a:spAutoFit/>
          </a:bodyPr>
          <a:lstStyle/>
          <a:p>
            <a:pPr marL="12700" algn="ctr">
              <a:lnSpc>
                <a:spcPct val="100000"/>
              </a:lnSpc>
              <a:spcBef>
                <a:spcPts val="135"/>
              </a:spcBef>
            </a:pPr>
            <a:r>
              <a:rPr sz="2000" spc="-10" dirty="0">
                <a:solidFill>
                  <a:srgbClr val="337257"/>
                </a:solidFill>
                <a:cs typeface="Arial MT"/>
              </a:rPr>
              <a:t>World</a:t>
            </a:r>
            <a:r>
              <a:rPr sz="2000" spc="-55" dirty="0">
                <a:solidFill>
                  <a:srgbClr val="337257"/>
                </a:solidFill>
                <a:cs typeface="Arial MT"/>
              </a:rPr>
              <a:t> </a:t>
            </a:r>
            <a:r>
              <a:rPr sz="2000" spc="-35" dirty="0">
                <a:solidFill>
                  <a:srgbClr val="337257"/>
                </a:solidFill>
                <a:cs typeface="Arial MT"/>
              </a:rPr>
              <a:t>Inequality</a:t>
            </a:r>
            <a:r>
              <a:rPr sz="2000" spc="-50" dirty="0">
                <a:solidFill>
                  <a:srgbClr val="337257"/>
                </a:solidFill>
                <a:cs typeface="Arial MT"/>
              </a:rPr>
              <a:t> </a:t>
            </a:r>
            <a:r>
              <a:rPr sz="2000" spc="-30" dirty="0">
                <a:solidFill>
                  <a:srgbClr val="337257"/>
                </a:solidFill>
                <a:cs typeface="Arial MT"/>
              </a:rPr>
              <a:t>Report</a:t>
            </a:r>
            <a:r>
              <a:rPr sz="2000" spc="-50" dirty="0">
                <a:solidFill>
                  <a:srgbClr val="337257"/>
                </a:solidFill>
                <a:cs typeface="Arial MT"/>
              </a:rPr>
              <a:t> </a:t>
            </a:r>
            <a:r>
              <a:rPr sz="2000" spc="-25" dirty="0">
                <a:solidFill>
                  <a:srgbClr val="337257"/>
                </a:solidFill>
                <a:cs typeface="Arial MT"/>
              </a:rPr>
              <a:t>2026</a:t>
            </a:r>
            <a:endParaRPr sz="2000" dirty="0">
              <a:cs typeface="Arial MT"/>
            </a:endParaRPr>
          </a:p>
        </p:txBody>
      </p:sp>
      <p:sp>
        <p:nvSpPr>
          <p:cNvPr id="4" name="Subtítulo 3">
            <a:extLst>
              <a:ext uri="{FF2B5EF4-FFF2-40B4-BE49-F238E27FC236}">
                <a16:creationId xmlns:a16="http://schemas.microsoft.com/office/drawing/2014/main" id="{A692F1A1-AB39-9EA7-7B49-30B5422A4E64}"/>
              </a:ext>
            </a:extLst>
          </p:cNvPr>
          <p:cNvSpPr>
            <a:spLocks noGrp="1"/>
          </p:cNvSpPr>
          <p:nvPr>
            <p:ph type="subTitle" idx="4"/>
          </p:nvPr>
        </p:nvSpPr>
        <p:spPr>
          <a:xfrm>
            <a:off x="690245" y="1425575"/>
            <a:ext cx="3227070" cy="244475"/>
          </a:xfrm>
        </p:spPr>
        <p:txBody>
          <a:bodyPr/>
          <a:lstStyle/>
          <a:p>
            <a:pPr algn="ctr"/>
            <a:r>
              <a:rPr lang="es-MX" sz="1400" spc="-50">
                <a:solidFill>
                  <a:srgbClr val="337257"/>
                </a:solidFill>
                <a:latin typeface="Arial MT"/>
                <a:cs typeface="Arial MT"/>
                <a:hlinkClick r:id="rId2" action="ppaction://hlinksldjump"/>
              </a:rPr>
              <a:t>Executive</a:t>
            </a:r>
            <a:r>
              <a:rPr lang="es-MX" sz="1400" spc="-25">
                <a:solidFill>
                  <a:srgbClr val="337257"/>
                </a:solidFill>
                <a:latin typeface="Arial MT"/>
                <a:cs typeface="Arial MT"/>
                <a:hlinkClick r:id="rId2" action="ppaction://hlinksldjump"/>
              </a:rPr>
              <a:t> </a:t>
            </a:r>
            <a:r>
              <a:rPr lang="es-MX" sz="1400" spc="-10">
                <a:solidFill>
                  <a:srgbClr val="337257"/>
                </a:solidFill>
                <a:latin typeface="Arial MT"/>
                <a:cs typeface="Arial MT"/>
                <a:hlinkClick r:id="rId2" action="ppaction://hlinksldjump"/>
              </a:rPr>
              <a:t>Summary</a:t>
            </a:r>
            <a:endParaRPr lang="es-MX" sz="1400">
              <a:latin typeface="Arial MT"/>
              <a:cs typeface="Arial MT"/>
            </a:endParaRPr>
          </a:p>
        </p:txBody>
      </p:sp>
      <p:sp>
        <p:nvSpPr>
          <p:cNvPr id="3" name="object 3"/>
          <p:cNvSpPr txBox="1"/>
          <p:nvPr/>
        </p:nvSpPr>
        <p:spPr>
          <a:xfrm>
            <a:off x="879475" y="1892131"/>
            <a:ext cx="2848610" cy="758413"/>
          </a:xfrm>
          <a:prstGeom prst="rect">
            <a:avLst/>
          </a:prstGeom>
        </p:spPr>
        <p:txBody>
          <a:bodyPr vert="horz" wrap="square" lIns="0" tIns="6985" rIns="0" bIns="0" rtlCol="0">
            <a:spAutoFit/>
          </a:bodyPr>
          <a:lstStyle/>
          <a:p>
            <a:pPr marL="12065" marR="5080" algn="ctr">
              <a:lnSpc>
                <a:spcPct val="102600"/>
              </a:lnSpc>
              <a:spcBef>
                <a:spcPts val="55"/>
              </a:spcBef>
            </a:pPr>
            <a:r>
              <a:rPr sz="1100" spc="-20" dirty="0">
                <a:latin typeface="+mn-lt"/>
                <a:cs typeface="Tahoma"/>
              </a:rPr>
              <a:t>Lucas</a:t>
            </a:r>
            <a:r>
              <a:rPr sz="1100" spc="-25" dirty="0">
                <a:latin typeface="+mn-lt"/>
                <a:cs typeface="Tahoma"/>
              </a:rPr>
              <a:t> </a:t>
            </a:r>
            <a:r>
              <a:rPr sz="1100" spc="-35" dirty="0">
                <a:latin typeface="+mn-lt"/>
                <a:cs typeface="Tahoma"/>
              </a:rPr>
              <a:t>Chancel,</a:t>
            </a:r>
            <a:r>
              <a:rPr sz="1100" spc="-25" dirty="0">
                <a:latin typeface="+mn-lt"/>
                <a:cs typeface="Tahoma"/>
              </a:rPr>
              <a:t> </a:t>
            </a:r>
            <a:r>
              <a:rPr sz="1100" spc="-30" dirty="0">
                <a:latin typeface="+mn-lt"/>
                <a:cs typeface="Tahoma"/>
              </a:rPr>
              <a:t>Ricardo</a:t>
            </a:r>
            <a:r>
              <a:rPr sz="1100" spc="-20" dirty="0">
                <a:latin typeface="+mn-lt"/>
                <a:cs typeface="Tahoma"/>
              </a:rPr>
              <a:t> </a:t>
            </a:r>
            <a:r>
              <a:rPr sz="1100" spc="-50" dirty="0">
                <a:latin typeface="+mn-lt"/>
                <a:cs typeface="Tahoma"/>
              </a:rPr>
              <a:t>Gómez-</a:t>
            </a:r>
            <a:r>
              <a:rPr sz="1100" spc="-45" dirty="0">
                <a:latin typeface="+mn-lt"/>
                <a:cs typeface="Tahoma"/>
              </a:rPr>
              <a:t>Carrera,</a:t>
            </a:r>
            <a:r>
              <a:rPr sz="1100" spc="-25" dirty="0">
                <a:latin typeface="+mn-lt"/>
                <a:cs typeface="Tahoma"/>
              </a:rPr>
              <a:t> </a:t>
            </a:r>
            <a:endParaRPr lang="en-US" sz="1100" spc="-25" dirty="0">
              <a:latin typeface="+mn-lt"/>
              <a:cs typeface="Tahoma"/>
            </a:endParaRPr>
          </a:p>
          <a:p>
            <a:pPr marL="12065" marR="5080" algn="ctr">
              <a:lnSpc>
                <a:spcPct val="102600"/>
              </a:lnSpc>
              <a:spcBef>
                <a:spcPts val="55"/>
              </a:spcBef>
            </a:pPr>
            <a:r>
              <a:rPr sz="1100" spc="-25" dirty="0">
                <a:latin typeface="+mn-lt"/>
                <a:cs typeface="Tahoma"/>
              </a:rPr>
              <a:t>Rowaida </a:t>
            </a:r>
            <a:r>
              <a:rPr sz="1100" spc="-30" dirty="0">
                <a:latin typeface="+mn-lt"/>
                <a:cs typeface="Tahoma"/>
              </a:rPr>
              <a:t>Moshrif,</a:t>
            </a:r>
            <a:r>
              <a:rPr lang="es-419" sz="1100" spc="-30" dirty="0">
                <a:latin typeface="+mn-lt"/>
                <a:cs typeface="Tahoma"/>
              </a:rPr>
              <a:t> </a:t>
            </a:r>
            <a:r>
              <a:rPr sz="1100" spc="-30" dirty="0">
                <a:latin typeface="+mn-lt"/>
                <a:cs typeface="Tahoma"/>
              </a:rPr>
              <a:t>Thomas</a:t>
            </a:r>
            <a:r>
              <a:rPr sz="1100" spc="45" dirty="0">
                <a:latin typeface="+mn-lt"/>
                <a:cs typeface="Tahoma"/>
              </a:rPr>
              <a:t> </a:t>
            </a:r>
            <a:r>
              <a:rPr sz="1100" spc="-10" dirty="0">
                <a:latin typeface="+mn-lt"/>
                <a:cs typeface="Tahoma"/>
              </a:rPr>
              <a:t>Piketty</a:t>
            </a:r>
            <a:endParaRPr sz="1100" dirty="0">
              <a:latin typeface="+mn-lt"/>
              <a:cs typeface="Tahoma"/>
            </a:endParaRPr>
          </a:p>
          <a:p>
            <a:pPr>
              <a:lnSpc>
                <a:spcPct val="100000"/>
              </a:lnSpc>
              <a:spcBef>
                <a:spcPts val="380"/>
              </a:spcBef>
            </a:pPr>
            <a:endParaRPr sz="1100" dirty="0">
              <a:latin typeface="+mn-lt"/>
              <a:cs typeface="Tahoma"/>
            </a:endParaRPr>
          </a:p>
          <a:p>
            <a:pPr algn="ctr">
              <a:lnSpc>
                <a:spcPct val="100000"/>
              </a:lnSpc>
            </a:pPr>
            <a:r>
              <a:rPr sz="1100" spc="-20" dirty="0">
                <a:latin typeface="+mn-lt"/>
                <a:cs typeface="Tahoma"/>
              </a:rPr>
              <a:t>1</a:t>
            </a:r>
            <a:r>
              <a:rPr lang="es-419" sz="1100" spc="-20" dirty="0">
                <a:latin typeface="+mn-lt"/>
                <a:cs typeface="Tahoma"/>
              </a:rPr>
              <a:t>0</a:t>
            </a:r>
            <a:r>
              <a:rPr sz="1100" spc="-70" dirty="0">
                <a:latin typeface="+mn-lt"/>
                <a:cs typeface="Tahoma"/>
              </a:rPr>
              <a:t> </a:t>
            </a:r>
            <a:r>
              <a:rPr lang="es-419" sz="1100" spc="-10" dirty="0">
                <a:latin typeface="+mn-lt"/>
                <a:cs typeface="Tahoma"/>
              </a:rPr>
              <a:t>Dec</a:t>
            </a:r>
            <a:r>
              <a:rPr sz="1100" spc="-10" dirty="0">
                <a:latin typeface="+mn-lt"/>
                <a:cs typeface="Tahoma"/>
              </a:rPr>
              <a:t>,</a:t>
            </a:r>
            <a:r>
              <a:rPr sz="1100" spc="-65" dirty="0">
                <a:latin typeface="+mn-lt"/>
                <a:cs typeface="Tahoma"/>
              </a:rPr>
              <a:t> </a:t>
            </a:r>
            <a:r>
              <a:rPr sz="1100" spc="-20" dirty="0">
                <a:latin typeface="+mn-lt"/>
                <a:cs typeface="Tahoma"/>
              </a:rPr>
              <a:t>2025</a:t>
            </a:r>
            <a:endParaRPr sz="1100" dirty="0">
              <a:latin typeface="+mn-lt"/>
              <a:cs typeface="Tahom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250" y="72527"/>
            <a:ext cx="4419600" cy="351699"/>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8.a. Income and, even more, wealth are extremely concentrated at the top in every region</a:t>
            </a:r>
            <a:endParaRPr sz="1100" dirty="0">
              <a:latin typeface="Arial MT"/>
              <a:cs typeface="Arial MT"/>
            </a:endParaRPr>
          </a:p>
        </p:txBody>
      </p:sp>
      <p:graphicFrame>
        <p:nvGraphicFramePr>
          <p:cNvPr id="4" name="Graphique 1">
            <a:extLst>
              <a:ext uri="{FF2B5EF4-FFF2-40B4-BE49-F238E27FC236}">
                <a16:creationId xmlns:a16="http://schemas.microsoft.com/office/drawing/2014/main" id="{98B7EBF2-B904-4640-8B33-33027D3F8FEA}"/>
              </a:ext>
            </a:extLst>
          </p:cNvPr>
          <p:cNvGraphicFramePr>
            <a:graphicFrameLocks/>
          </p:cNvGraphicFramePr>
          <p:nvPr>
            <p:extLst>
              <p:ext uri="{D42A27DB-BD31-4B8C-83A1-F6EECF244321}">
                <p14:modId xmlns:p14="http://schemas.microsoft.com/office/powerpoint/2010/main" val="2885248856"/>
              </p:ext>
            </p:extLst>
          </p:nvPr>
        </p:nvGraphicFramePr>
        <p:xfrm>
          <a:off x="0" y="424226"/>
          <a:ext cx="4610100" cy="30365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DA3C1-E968-60DE-7450-E8AE72A6125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BC89803-60E4-8651-FCB8-1B6F401DC9EB}"/>
              </a:ext>
            </a:extLst>
          </p:cNvPr>
          <p:cNvSpPr txBox="1"/>
          <p:nvPr/>
        </p:nvSpPr>
        <p:spPr>
          <a:xfrm>
            <a:off x="171450" y="72527"/>
            <a:ext cx="4267200" cy="446854"/>
          </a:xfrm>
          <a:prstGeom prst="rect">
            <a:avLst/>
          </a:prstGeom>
        </p:spPr>
        <p:txBody>
          <a:bodyPr vert="horz" wrap="square" lIns="0" tIns="2540" rIns="0" bIns="0" rtlCol="0">
            <a:spAutoFit/>
          </a:bodyPr>
          <a:lstStyle/>
          <a:p>
            <a:pPr marL="12700" marR="5080">
              <a:lnSpc>
                <a:spcPct val="106700"/>
              </a:lnSpc>
              <a:spcBef>
                <a:spcPts val="20"/>
              </a:spcBef>
            </a:pPr>
            <a:r>
              <a:rPr lang="es-MX" sz="1400" spc="-35">
                <a:solidFill>
                  <a:srgbClr val="337257"/>
                </a:solidFill>
                <a:latin typeface="Arial MT"/>
                <a:cs typeface="Arial MT"/>
              </a:rPr>
              <a:t>Figure 8.b. Income and, even more, wealth are extremely concentrated at the top in every region</a:t>
            </a:r>
            <a:endParaRPr sz="1400">
              <a:latin typeface="Arial MT"/>
              <a:cs typeface="Arial MT"/>
            </a:endParaRPr>
          </a:p>
        </p:txBody>
      </p:sp>
      <p:graphicFrame>
        <p:nvGraphicFramePr>
          <p:cNvPr id="3" name="Graphique 1">
            <a:extLst>
              <a:ext uri="{FF2B5EF4-FFF2-40B4-BE49-F238E27FC236}">
                <a16:creationId xmlns:a16="http://schemas.microsoft.com/office/drawing/2014/main" id="{98B7EBF2-B904-4640-8B33-33027D3F8FEA}"/>
              </a:ext>
            </a:extLst>
          </p:cNvPr>
          <p:cNvGraphicFramePr>
            <a:graphicFrameLocks/>
          </p:cNvGraphicFramePr>
          <p:nvPr>
            <p:extLst>
              <p:ext uri="{D42A27DB-BD31-4B8C-83A1-F6EECF244321}">
                <p14:modId xmlns:p14="http://schemas.microsoft.com/office/powerpoint/2010/main" val="858169982"/>
              </p:ext>
            </p:extLst>
          </p:nvPr>
        </p:nvGraphicFramePr>
        <p:xfrm>
          <a:off x="0" y="324528"/>
          <a:ext cx="4610100" cy="31362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7208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A36516-E3F7-4DE4-96A3-7524643955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47345"/>
            <a:ext cx="4610100" cy="2766060"/>
          </a:xfrm>
          <a:prstGeom prst="rect">
            <a:avLst/>
          </a:prstGeom>
        </p:spPr>
      </p:pic>
      <p:sp>
        <p:nvSpPr>
          <p:cNvPr id="2" name="object 2"/>
          <p:cNvSpPr txBox="1"/>
          <p:nvPr/>
        </p:nvSpPr>
        <p:spPr>
          <a:xfrm>
            <a:off x="95300" y="72527"/>
            <a:ext cx="4175125" cy="351699"/>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spc="-25" dirty="0">
                <a:solidFill>
                  <a:srgbClr val="337257"/>
                </a:solidFill>
                <a:latin typeface="Arial MT"/>
                <a:cs typeface="Arial MT"/>
              </a:rPr>
              <a:t> </a:t>
            </a:r>
            <a:r>
              <a:rPr sz="1100" dirty="0">
                <a:solidFill>
                  <a:srgbClr val="337257"/>
                </a:solidFill>
                <a:latin typeface="Arial MT"/>
                <a:cs typeface="Arial MT"/>
              </a:rPr>
              <a:t>9.</a:t>
            </a:r>
            <a:r>
              <a:rPr sz="1100" spc="110" dirty="0">
                <a:solidFill>
                  <a:srgbClr val="337257"/>
                </a:solidFill>
                <a:latin typeface="Arial MT"/>
                <a:cs typeface="Arial MT"/>
              </a:rPr>
              <a:t> </a:t>
            </a:r>
            <a:r>
              <a:rPr sz="1100" spc="-90" dirty="0">
                <a:solidFill>
                  <a:srgbClr val="337257"/>
                </a:solidFill>
                <a:latin typeface="Arial MT"/>
                <a:cs typeface="Arial MT"/>
              </a:rPr>
              <a:t>Some</a:t>
            </a:r>
            <a:r>
              <a:rPr sz="1100" spc="-5" dirty="0">
                <a:solidFill>
                  <a:srgbClr val="337257"/>
                </a:solidFill>
                <a:latin typeface="Arial MT"/>
                <a:cs typeface="Arial MT"/>
              </a:rPr>
              <a:t> </a:t>
            </a:r>
            <a:r>
              <a:rPr sz="1100" spc="-40" dirty="0">
                <a:solidFill>
                  <a:srgbClr val="337257"/>
                </a:solidFill>
                <a:latin typeface="Arial MT"/>
                <a:cs typeface="Arial MT"/>
              </a:rPr>
              <a:t>countries</a:t>
            </a:r>
            <a:r>
              <a:rPr sz="1100" spc="-15" dirty="0">
                <a:solidFill>
                  <a:srgbClr val="337257"/>
                </a:solidFill>
                <a:latin typeface="Arial MT"/>
                <a:cs typeface="Arial MT"/>
              </a:rPr>
              <a:t> </a:t>
            </a:r>
            <a:r>
              <a:rPr sz="1100" spc="-40" dirty="0">
                <a:solidFill>
                  <a:srgbClr val="337257"/>
                </a:solidFill>
                <a:latin typeface="Arial MT"/>
                <a:cs typeface="Arial MT"/>
              </a:rPr>
              <a:t>face</a:t>
            </a:r>
            <a:r>
              <a:rPr sz="1100" spc="-10" dirty="0">
                <a:solidFill>
                  <a:srgbClr val="337257"/>
                </a:solidFill>
                <a:latin typeface="Arial MT"/>
                <a:cs typeface="Arial MT"/>
              </a:rPr>
              <a:t> </a:t>
            </a:r>
            <a:r>
              <a:rPr sz="1100" dirty="0">
                <a:solidFill>
                  <a:srgbClr val="337257"/>
                </a:solidFill>
                <a:latin typeface="Arial MT"/>
                <a:cs typeface="Arial MT"/>
              </a:rPr>
              <a:t>the</a:t>
            </a:r>
            <a:r>
              <a:rPr sz="1100" spc="-15" dirty="0">
                <a:solidFill>
                  <a:srgbClr val="337257"/>
                </a:solidFill>
                <a:latin typeface="Arial MT"/>
                <a:cs typeface="Arial MT"/>
              </a:rPr>
              <a:t> </a:t>
            </a:r>
            <a:r>
              <a:rPr sz="1100" spc="-45" dirty="0">
                <a:solidFill>
                  <a:srgbClr val="337257"/>
                </a:solidFill>
                <a:latin typeface="Arial MT"/>
                <a:cs typeface="Arial MT"/>
              </a:rPr>
              <a:t>double</a:t>
            </a:r>
            <a:r>
              <a:rPr sz="1100" spc="-10" dirty="0">
                <a:solidFill>
                  <a:srgbClr val="337257"/>
                </a:solidFill>
                <a:latin typeface="Arial MT"/>
                <a:cs typeface="Arial MT"/>
              </a:rPr>
              <a:t> </a:t>
            </a:r>
            <a:r>
              <a:rPr sz="1100" spc="-45" dirty="0">
                <a:solidFill>
                  <a:srgbClr val="337257"/>
                </a:solidFill>
                <a:latin typeface="Arial MT"/>
                <a:cs typeface="Arial MT"/>
              </a:rPr>
              <a:t>burden</a:t>
            </a:r>
            <a:r>
              <a:rPr sz="1100" spc="-15" dirty="0">
                <a:solidFill>
                  <a:srgbClr val="337257"/>
                </a:solidFill>
                <a:latin typeface="Arial MT"/>
                <a:cs typeface="Arial MT"/>
              </a:rPr>
              <a:t> </a:t>
            </a:r>
            <a:r>
              <a:rPr sz="1100" dirty="0">
                <a:solidFill>
                  <a:srgbClr val="337257"/>
                </a:solidFill>
                <a:latin typeface="Arial MT"/>
                <a:cs typeface="Arial MT"/>
              </a:rPr>
              <a:t>of</a:t>
            </a:r>
            <a:r>
              <a:rPr sz="1100" spc="-10" dirty="0">
                <a:solidFill>
                  <a:srgbClr val="337257"/>
                </a:solidFill>
                <a:latin typeface="Arial MT"/>
                <a:cs typeface="Arial MT"/>
              </a:rPr>
              <a:t> </a:t>
            </a:r>
            <a:r>
              <a:rPr sz="1100" spc="-25" dirty="0">
                <a:solidFill>
                  <a:srgbClr val="337257"/>
                </a:solidFill>
                <a:latin typeface="Arial MT"/>
                <a:cs typeface="Arial MT"/>
              </a:rPr>
              <a:t>low </a:t>
            </a:r>
            <a:r>
              <a:rPr sz="1100" spc="-75" dirty="0">
                <a:solidFill>
                  <a:srgbClr val="337257"/>
                </a:solidFill>
                <a:latin typeface="Arial MT"/>
                <a:cs typeface="Arial MT"/>
              </a:rPr>
              <a:t>incomes</a:t>
            </a:r>
            <a:r>
              <a:rPr sz="1100" spc="-25" dirty="0">
                <a:solidFill>
                  <a:srgbClr val="337257"/>
                </a:solidFill>
                <a:latin typeface="Arial MT"/>
                <a:cs typeface="Arial MT"/>
              </a:rPr>
              <a:t> </a:t>
            </a:r>
            <a:r>
              <a:rPr sz="1100" spc="-40" dirty="0">
                <a:solidFill>
                  <a:srgbClr val="337257"/>
                </a:solidFill>
                <a:latin typeface="Arial MT"/>
                <a:cs typeface="Arial MT"/>
              </a:rPr>
              <a:t>and</a:t>
            </a:r>
            <a:r>
              <a:rPr sz="1100" spc="-30" dirty="0">
                <a:solidFill>
                  <a:srgbClr val="337257"/>
                </a:solidFill>
                <a:latin typeface="Arial MT"/>
                <a:cs typeface="Arial MT"/>
              </a:rPr>
              <a:t> </a:t>
            </a:r>
            <a:r>
              <a:rPr sz="1100" spc="-45" dirty="0">
                <a:solidFill>
                  <a:srgbClr val="337257"/>
                </a:solidFill>
                <a:latin typeface="Arial MT"/>
                <a:cs typeface="Arial MT"/>
              </a:rPr>
              <a:t>very</a:t>
            </a:r>
            <a:r>
              <a:rPr sz="1100" spc="-25" dirty="0">
                <a:solidFill>
                  <a:srgbClr val="337257"/>
                </a:solidFill>
                <a:latin typeface="Arial MT"/>
                <a:cs typeface="Arial MT"/>
              </a:rPr>
              <a:t> </a:t>
            </a:r>
            <a:r>
              <a:rPr sz="1100" spc="-10" dirty="0">
                <a:solidFill>
                  <a:srgbClr val="337257"/>
                </a:solidFill>
                <a:latin typeface="Arial MT"/>
                <a:cs typeface="Arial MT"/>
              </a:rPr>
              <a:t>high</a:t>
            </a:r>
            <a:r>
              <a:rPr sz="1100" spc="-20" dirty="0">
                <a:solidFill>
                  <a:srgbClr val="337257"/>
                </a:solidFill>
                <a:latin typeface="Arial MT"/>
                <a:cs typeface="Arial MT"/>
              </a:rPr>
              <a:t> </a:t>
            </a:r>
            <a:r>
              <a:rPr sz="1100" spc="-10" dirty="0">
                <a:solidFill>
                  <a:srgbClr val="337257"/>
                </a:solidFill>
                <a:latin typeface="Arial MT"/>
                <a:cs typeface="Arial MT"/>
              </a:rPr>
              <a:t>inequality</a:t>
            </a:r>
            <a:endParaRPr sz="1100" dirty="0">
              <a:latin typeface="Arial MT"/>
              <a:cs typeface="Arial MT"/>
            </a:endParaRPr>
          </a:p>
        </p:txBody>
      </p:sp>
      <p:sp>
        <p:nvSpPr>
          <p:cNvPr id="7" name="TextBox 6">
            <a:extLst>
              <a:ext uri="{FF2B5EF4-FFF2-40B4-BE49-F238E27FC236}">
                <a16:creationId xmlns:a16="http://schemas.microsoft.com/office/drawing/2014/main" id="{74425334-D874-45E4-8D85-E8B306E29444}"/>
              </a:ext>
            </a:extLst>
          </p:cNvPr>
          <p:cNvSpPr txBox="1"/>
          <p:nvPr/>
        </p:nvSpPr>
        <p:spPr>
          <a:xfrm>
            <a:off x="895350" y="511175"/>
            <a:ext cx="2819400" cy="430887"/>
          </a:xfrm>
          <a:prstGeom prst="rect">
            <a:avLst/>
          </a:prstGeom>
          <a:noFill/>
        </p:spPr>
        <p:txBody>
          <a:bodyPr wrap="square" rtlCol="0">
            <a:spAutoFit/>
          </a:bodyPr>
          <a:lstStyle/>
          <a:p>
            <a:pPr algn="ctr"/>
            <a:r>
              <a:rPr lang="en-US" sz="1050" dirty="0"/>
              <a:t>Top 10/bottom 50 income gaps across the world, 2025</a:t>
            </a:r>
          </a:p>
        </p:txBody>
      </p:sp>
      <p:sp>
        <p:nvSpPr>
          <p:cNvPr id="8" name="TextBox 7">
            <a:extLst>
              <a:ext uri="{FF2B5EF4-FFF2-40B4-BE49-F238E27FC236}">
                <a16:creationId xmlns:a16="http://schemas.microsoft.com/office/drawing/2014/main" id="{8575F83F-374B-4BE3-BBD9-0A016106C6A9}"/>
              </a:ext>
            </a:extLst>
          </p:cNvPr>
          <p:cNvSpPr txBox="1"/>
          <p:nvPr/>
        </p:nvSpPr>
        <p:spPr>
          <a:xfrm>
            <a:off x="0" y="1577975"/>
            <a:ext cx="933450" cy="523220"/>
          </a:xfrm>
          <a:prstGeom prst="rect">
            <a:avLst/>
          </a:prstGeom>
          <a:noFill/>
        </p:spPr>
        <p:txBody>
          <a:bodyPr wrap="square" rtlCol="0">
            <a:spAutoFit/>
          </a:bodyPr>
          <a:lstStyle/>
          <a:p>
            <a:pPr algn="l"/>
            <a:r>
              <a:rPr lang="en-US" sz="700" dirty="0"/>
              <a:t>Top 10/bottom 50 income gaps across the world, 2025</a:t>
            </a:r>
          </a:p>
        </p:txBody>
      </p:sp>
      <p:sp>
        <p:nvSpPr>
          <p:cNvPr id="9" name="TextBox 8">
            <a:extLst>
              <a:ext uri="{FF2B5EF4-FFF2-40B4-BE49-F238E27FC236}">
                <a16:creationId xmlns:a16="http://schemas.microsoft.com/office/drawing/2014/main" id="{C332FDE7-8A19-4C21-A3EA-2026D6ABF390}"/>
              </a:ext>
            </a:extLst>
          </p:cNvPr>
          <p:cNvSpPr txBox="1"/>
          <p:nvPr/>
        </p:nvSpPr>
        <p:spPr>
          <a:xfrm>
            <a:off x="0" y="2769466"/>
            <a:ext cx="4610100" cy="523220"/>
          </a:xfrm>
          <a:prstGeom prst="rect">
            <a:avLst/>
          </a:prstGeom>
          <a:noFill/>
        </p:spPr>
        <p:txBody>
          <a:bodyPr wrap="square" rtlCol="0">
            <a:spAutoFit/>
          </a:bodyPr>
          <a:lstStyle/>
          <a:p>
            <a:pPr algn="l"/>
            <a:r>
              <a:rPr lang="en-US" sz="700" b="1" dirty="0"/>
              <a:t>Interpretation.</a:t>
            </a:r>
            <a:r>
              <a:rPr lang="en-US" sz="700" dirty="0"/>
              <a:t> This map shows the ratio between the income share of the top 10% and the bottom 50% of the population in each country in 2025. Income is measured after pension and unemployment benefits are received by individuals, but before other taxes they pay and transfers they receive.  </a:t>
            </a:r>
            <a:r>
              <a:rPr lang="en-US" sz="700" b="1" dirty="0"/>
              <a:t>Sources and series: </a:t>
            </a:r>
            <a:r>
              <a:rPr lang="en-US" sz="700" dirty="0"/>
              <a:t>Chancel and Piketty (2021) and wir2026.wid.world/methodology.</a:t>
            </a:r>
          </a:p>
        </p:txBody>
      </p:sp>
    </p:spTree>
    <p:extLst>
      <p:ext uri="{BB962C8B-B14F-4D97-AF65-F5344CB8AC3E}">
        <p14:creationId xmlns:p14="http://schemas.microsoft.com/office/powerpoint/2010/main" val="2935641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300" y="72527"/>
            <a:ext cx="3996054" cy="351699"/>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spc="-25" dirty="0">
                <a:solidFill>
                  <a:srgbClr val="337257"/>
                </a:solidFill>
                <a:latin typeface="Arial MT"/>
                <a:cs typeface="Arial MT"/>
              </a:rPr>
              <a:t> </a:t>
            </a:r>
            <a:r>
              <a:rPr sz="1100" dirty="0">
                <a:solidFill>
                  <a:srgbClr val="337257"/>
                </a:solidFill>
                <a:latin typeface="Arial MT"/>
                <a:cs typeface="Arial MT"/>
              </a:rPr>
              <a:t>10.</a:t>
            </a:r>
            <a:r>
              <a:rPr sz="1100" spc="100" dirty="0">
                <a:solidFill>
                  <a:srgbClr val="337257"/>
                </a:solidFill>
                <a:latin typeface="Arial MT"/>
                <a:cs typeface="Arial MT"/>
              </a:rPr>
              <a:t> </a:t>
            </a:r>
            <a:r>
              <a:rPr sz="1100" spc="-35" dirty="0">
                <a:solidFill>
                  <a:srgbClr val="337257"/>
                </a:solidFill>
                <a:latin typeface="Arial MT"/>
                <a:cs typeface="Arial MT"/>
              </a:rPr>
              <a:t>Inequality</a:t>
            </a:r>
            <a:r>
              <a:rPr sz="1100" spc="-20" dirty="0">
                <a:solidFill>
                  <a:srgbClr val="337257"/>
                </a:solidFill>
                <a:latin typeface="Arial MT"/>
                <a:cs typeface="Arial MT"/>
              </a:rPr>
              <a:t> </a:t>
            </a:r>
            <a:r>
              <a:rPr sz="1100" spc="-45" dirty="0">
                <a:solidFill>
                  <a:srgbClr val="337257"/>
                </a:solidFill>
                <a:latin typeface="Arial MT"/>
                <a:cs typeface="Arial MT"/>
              </a:rPr>
              <a:t>can</a:t>
            </a:r>
            <a:r>
              <a:rPr sz="1100" spc="-25" dirty="0">
                <a:solidFill>
                  <a:srgbClr val="337257"/>
                </a:solidFill>
                <a:latin typeface="Arial MT"/>
                <a:cs typeface="Arial MT"/>
              </a:rPr>
              <a:t> </a:t>
            </a:r>
            <a:r>
              <a:rPr sz="1100" spc="-10" dirty="0">
                <a:solidFill>
                  <a:srgbClr val="337257"/>
                </a:solidFill>
                <a:latin typeface="Arial MT"/>
                <a:cs typeface="Arial MT"/>
              </a:rPr>
              <a:t>be</a:t>
            </a:r>
            <a:r>
              <a:rPr sz="1100" spc="-20" dirty="0">
                <a:solidFill>
                  <a:srgbClr val="337257"/>
                </a:solidFill>
                <a:latin typeface="Arial MT"/>
                <a:cs typeface="Arial MT"/>
              </a:rPr>
              <a:t> </a:t>
            </a:r>
            <a:r>
              <a:rPr sz="1100" spc="-65" dirty="0">
                <a:solidFill>
                  <a:srgbClr val="337257"/>
                </a:solidFill>
                <a:latin typeface="Arial MT"/>
                <a:cs typeface="Arial MT"/>
              </a:rPr>
              <a:t>reduced</a:t>
            </a:r>
            <a:r>
              <a:rPr sz="1100" spc="-25" dirty="0">
                <a:solidFill>
                  <a:srgbClr val="337257"/>
                </a:solidFill>
                <a:latin typeface="Arial MT"/>
                <a:cs typeface="Arial MT"/>
              </a:rPr>
              <a:t> </a:t>
            </a:r>
            <a:r>
              <a:rPr sz="1100" dirty="0">
                <a:solidFill>
                  <a:srgbClr val="337257"/>
                </a:solidFill>
                <a:latin typeface="Arial MT"/>
                <a:cs typeface="Arial MT"/>
              </a:rPr>
              <a:t>with</a:t>
            </a:r>
            <a:r>
              <a:rPr sz="1100" spc="-15" dirty="0">
                <a:solidFill>
                  <a:srgbClr val="337257"/>
                </a:solidFill>
                <a:latin typeface="Arial MT"/>
                <a:cs typeface="Arial MT"/>
              </a:rPr>
              <a:t> </a:t>
            </a:r>
            <a:r>
              <a:rPr sz="1100" spc="-70" dirty="0">
                <a:solidFill>
                  <a:srgbClr val="337257"/>
                </a:solidFill>
                <a:latin typeface="Arial MT"/>
                <a:cs typeface="Arial MT"/>
              </a:rPr>
              <a:t>progressive </a:t>
            </a:r>
            <a:r>
              <a:rPr sz="1100" dirty="0">
                <a:solidFill>
                  <a:srgbClr val="337257"/>
                </a:solidFill>
                <a:latin typeface="Arial MT"/>
                <a:cs typeface="Arial MT"/>
              </a:rPr>
              <a:t>taxation</a:t>
            </a:r>
            <a:r>
              <a:rPr sz="1100" spc="-55" dirty="0">
                <a:solidFill>
                  <a:srgbClr val="337257"/>
                </a:solidFill>
                <a:latin typeface="Arial MT"/>
                <a:cs typeface="Arial MT"/>
              </a:rPr>
              <a:t> </a:t>
            </a:r>
            <a:r>
              <a:rPr sz="1100" spc="-40" dirty="0">
                <a:solidFill>
                  <a:srgbClr val="337257"/>
                </a:solidFill>
                <a:latin typeface="Arial MT"/>
                <a:cs typeface="Arial MT"/>
              </a:rPr>
              <a:t>and</a:t>
            </a:r>
            <a:r>
              <a:rPr sz="1100" spc="-50" dirty="0">
                <a:solidFill>
                  <a:srgbClr val="337257"/>
                </a:solidFill>
                <a:latin typeface="Arial MT"/>
                <a:cs typeface="Arial MT"/>
              </a:rPr>
              <a:t> </a:t>
            </a:r>
            <a:r>
              <a:rPr sz="1100" spc="-10" dirty="0">
                <a:solidFill>
                  <a:srgbClr val="337257"/>
                </a:solidFill>
                <a:latin typeface="Arial MT"/>
                <a:cs typeface="Arial MT"/>
              </a:rPr>
              <a:t>transfers</a:t>
            </a:r>
            <a:endParaRPr sz="1100" dirty="0">
              <a:latin typeface="Arial MT"/>
              <a:cs typeface="Arial MT"/>
            </a:endParaRPr>
          </a:p>
        </p:txBody>
      </p:sp>
      <p:graphicFrame>
        <p:nvGraphicFramePr>
          <p:cNvPr id="5" name="Graphique 1">
            <a:extLst>
              <a:ext uri="{FF2B5EF4-FFF2-40B4-BE49-F238E27FC236}">
                <a16:creationId xmlns:a16="http://schemas.microsoft.com/office/drawing/2014/main" id="{9BD2E5C5-FE7B-D341-9BF8-222AB6824F4E}"/>
              </a:ext>
            </a:extLst>
          </p:cNvPr>
          <p:cNvGraphicFramePr>
            <a:graphicFrameLocks/>
          </p:cNvGraphicFramePr>
          <p:nvPr>
            <p:extLst>
              <p:ext uri="{D42A27DB-BD31-4B8C-83A1-F6EECF244321}">
                <p14:modId xmlns:p14="http://schemas.microsoft.com/office/powerpoint/2010/main" val="3850088233"/>
              </p:ext>
            </p:extLst>
          </p:nvPr>
        </p:nvGraphicFramePr>
        <p:xfrm>
          <a:off x="0" y="424226"/>
          <a:ext cx="4610100" cy="30365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300" y="72527"/>
            <a:ext cx="4282440" cy="186590"/>
          </a:xfrm>
          <a:prstGeom prst="rect">
            <a:avLst/>
          </a:prstGeom>
        </p:spPr>
        <p:txBody>
          <a:bodyPr vert="horz" wrap="square" lIns="0" tIns="17145" rIns="0" bIns="0" rtlCol="0">
            <a:spAutoFit/>
          </a:bodyPr>
          <a:lstStyle/>
          <a:p>
            <a:pPr marL="12700">
              <a:lnSpc>
                <a:spcPct val="100000"/>
              </a:lnSpc>
              <a:spcBef>
                <a:spcPts val="135"/>
              </a:spcBef>
            </a:pPr>
            <a:r>
              <a:rPr sz="1100" spc="-35" dirty="0">
                <a:solidFill>
                  <a:srgbClr val="337257"/>
                </a:solidFill>
                <a:latin typeface="Arial MT"/>
                <a:cs typeface="Arial MT"/>
              </a:rPr>
              <a:t>Figure</a:t>
            </a:r>
            <a:r>
              <a:rPr sz="1100" spc="-40" dirty="0">
                <a:solidFill>
                  <a:srgbClr val="337257"/>
                </a:solidFill>
                <a:latin typeface="Arial MT"/>
                <a:cs typeface="Arial MT"/>
              </a:rPr>
              <a:t> </a:t>
            </a:r>
            <a:r>
              <a:rPr sz="1100" dirty="0">
                <a:solidFill>
                  <a:srgbClr val="337257"/>
                </a:solidFill>
                <a:latin typeface="Arial MT"/>
                <a:cs typeface="Arial MT"/>
              </a:rPr>
              <a:t>11.</a:t>
            </a:r>
            <a:r>
              <a:rPr sz="1100" spc="95" dirty="0">
                <a:solidFill>
                  <a:srgbClr val="337257"/>
                </a:solidFill>
                <a:latin typeface="Arial MT"/>
                <a:cs typeface="Arial MT"/>
              </a:rPr>
              <a:t> </a:t>
            </a:r>
            <a:r>
              <a:rPr sz="1100" spc="-55" dirty="0">
                <a:solidFill>
                  <a:srgbClr val="337257"/>
                </a:solidFill>
                <a:latin typeface="Arial MT"/>
                <a:cs typeface="Arial MT"/>
              </a:rPr>
              <a:t>Large</a:t>
            </a:r>
            <a:r>
              <a:rPr sz="1100" spc="-25" dirty="0">
                <a:solidFill>
                  <a:srgbClr val="337257"/>
                </a:solidFill>
                <a:latin typeface="Arial MT"/>
                <a:cs typeface="Arial MT"/>
              </a:rPr>
              <a:t> </a:t>
            </a:r>
            <a:r>
              <a:rPr sz="1100" spc="-30" dirty="0">
                <a:solidFill>
                  <a:srgbClr val="337257"/>
                </a:solidFill>
                <a:latin typeface="Arial MT"/>
                <a:cs typeface="Arial MT"/>
              </a:rPr>
              <a:t>inequality</a:t>
            </a:r>
            <a:r>
              <a:rPr sz="1100" spc="-25" dirty="0">
                <a:solidFill>
                  <a:srgbClr val="337257"/>
                </a:solidFill>
                <a:latin typeface="Arial MT"/>
                <a:cs typeface="Arial MT"/>
              </a:rPr>
              <a:t> </a:t>
            </a:r>
            <a:r>
              <a:rPr sz="1100" dirty="0">
                <a:solidFill>
                  <a:srgbClr val="337257"/>
                </a:solidFill>
                <a:latin typeface="Arial MT"/>
                <a:cs typeface="Arial MT"/>
              </a:rPr>
              <a:t>of</a:t>
            </a:r>
            <a:r>
              <a:rPr sz="1100" spc="-20" dirty="0">
                <a:solidFill>
                  <a:srgbClr val="337257"/>
                </a:solidFill>
                <a:latin typeface="Arial MT"/>
                <a:cs typeface="Arial MT"/>
              </a:rPr>
              <a:t> </a:t>
            </a:r>
            <a:r>
              <a:rPr sz="1100" spc="-10" dirty="0">
                <a:solidFill>
                  <a:srgbClr val="337257"/>
                </a:solidFill>
                <a:latin typeface="Arial MT"/>
                <a:cs typeface="Arial MT"/>
              </a:rPr>
              <a:t>opportunity</a:t>
            </a:r>
            <a:r>
              <a:rPr sz="1100" spc="-25" dirty="0">
                <a:solidFill>
                  <a:srgbClr val="337257"/>
                </a:solidFill>
                <a:latin typeface="Arial MT"/>
                <a:cs typeface="Arial MT"/>
              </a:rPr>
              <a:t> </a:t>
            </a:r>
            <a:r>
              <a:rPr sz="1100" spc="-85" dirty="0">
                <a:solidFill>
                  <a:srgbClr val="337257"/>
                </a:solidFill>
                <a:latin typeface="Arial MT"/>
                <a:cs typeface="Arial MT"/>
              </a:rPr>
              <a:t>across</a:t>
            </a:r>
            <a:r>
              <a:rPr sz="1100" spc="-10" dirty="0">
                <a:solidFill>
                  <a:srgbClr val="337257"/>
                </a:solidFill>
                <a:latin typeface="Arial MT"/>
                <a:cs typeface="Arial MT"/>
              </a:rPr>
              <a:t> </a:t>
            </a:r>
            <a:r>
              <a:rPr sz="1100" spc="-30" dirty="0">
                <a:solidFill>
                  <a:srgbClr val="337257"/>
                </a:solidFill>
                <a:latin typeface="Arial MT"/>
                <a:cs typeface="Arial MT"/>
              </a:rPr>
              <a:t>regions</a:t>
            </a:r>
            <a:endParaRPr sz="1100" dirty="0">
              <a:latin typeface="Arial MT"/>
              <a:cs typeface="Arial MT"/>
            </a:endParaRPr>
          </a:p>
        </p:txBody>
      </p:sp>
      <p:graphicFrame>
        <p:nvGraphicFramePr>
          <p:cNvPr id="4" name="Graphique 1">
            <a:extLst>
              <a:ext uri="{FF2B5EF4-FFF2-40B4-BE49-F238E27FC236}">
                <a16:creationId xmlns:a16="http://schemas.microsoft.com/office/drawing/2014/main" id="{FC3E9735-DD43-F547-BFE8-C2FB8DAA5B9D}"/>
              </a:ext>
            </a:extLst>
          </p:cNvPr>
          <p:cNvGraphicFramePr>
            <a:graphicFrameLocks/>
          </p:cNvGraphicFramePr>
          <p:nvPr>
            <p:extLst>
              <p:ext uri="{D42A27DB-BD31-4B8C-83A1-F6EECF244321}">
                <p14:modId xmlns:p14="http://schemas.microsoft.com/office/powerpoint/2010/main" val="1814820049"/>
              </p:ext>
            </p:extLst>
          </p:nvPr>
        </p:nvGraphicFramePr>
        <p:xfrm>
          <a:off x="0" y="259117"/>
          <a:ext cx="4610100" cy="320163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1450" y="72527"/>
            <a:ext cx="4267200" cy="186590"/>
          </a:xfrm>
          <a:prstGeom prst="rect">
            <a:avLst/>
          </a:prstGeom>
        </p:spPr>
        <p:txBody>
          <a:bodyPr vert="horz" wrap="square" lIns="0" tIns="17145" rIns="0" bIns="0" rtlCol="0">
            <a:spAutoFit/>
          </a:bodyPr>
          <a:lstStyle/>
          <a:p>
            <a:pPr marL="12700">
              <a:lnSpc>
                <a:spcPct val="100000"/>
              </a:lnSpc>
              <a:spcBef>
                <a:spcPts val="135"/>
              </a:spcBef>
            </a:pPr>
            <a:r>
              <a:rPr sz="1100" spc="-35" dirty="0">
                <a:solidFill>
                  <a:srgbClr val="337257"/>
                </a:solidFill>
                <a:latin typeface="Arial MT"/>
                <a:cs typeface="Arial MT"/>
              </a:rPr>
              <a:t>Figure</a:t>
            </a:r>
            <a:r>
              <a:rPr sz="1100" spc="-10" dirty="0">
                <a:solidFill>
                  <a:srgbClr val="337257"/>
                </a:solidFill>
                <a:latin typeface="Arial MT"/>
                <a:cs typeface="Arial MT"/>
              </a:rPr>
              <a:t> </a:t>
            </a:r>
            <a:r>
              <a:rPr sz="1100" dirty="0">
                <a:solidFill>
                  <a:srgbClr val="337257"/>
                </a:solidFill>
                <a:latin typeface="Arial MT"/>
                <a:cs typeface="Arial MT"/>
              </a:rPr>
              <a:t>12.</a:t>
            </a:r>
            <a:r>
              <a:rPr sz="1100" spc="130" dirty="0">
                <a:solidFill>
                  <a:srgbClr val="337257"/>
                </a:solidFill>
                <a:latin typeface="Arial MT"/>
                <a:cs typeface="Arial MT"/>
              </a:rPr>
              <a:t> </a:t>
            </a:r>
            <a:r>
              <a:rPr sz="1100" dirty="0">
                <a:solidFill>
                  <a:srgbClr val="337257"/>
                </a:solidFill>
                <a:latin typeface="Arial MT"/>
                <a:cs typeface="Arial MT"/>
              </a:rPr>
              <a:t>The </a:t>
            </a:r>
            <a:r>
              <a:rPr sz="1100" spc="-20" dirty="0">
                <a:solidFill>
                  <a:srgbClr val="337257"/>
                </a:solidFill>
                <a:latin typeface="Arial MT"/>
                <a:cs typeface="Arial MT"/>
              </a:rPr>
              <a:t>ultra-</a:t>
            </a:r>
            <a:r>
              <a:rPr sz="1100" dirty="0">
                <a:solidFill>
                  <a:srgbClr val="337257"/>
                </a:solidFill>
                <a:latin typeface="Arial MT"/>
                <a:cs typeface="Arial MT"/>
              </a:rPr>
              <a:t>rich</a:t>
            </a:r>
            <a:r>
              <a:rPr sz="1100" spc="5" dirty="0">
                <a:solidFill>
                  <a:srgbClr val="337257"/>
                </a:solidFill>
                <a:latin typeface="Arial MT"/>
                <a:cs typeface="Arial MT"/>
              </a:rPr>
              <a:t> </a:t>
            </a:r>
            <a:r>
              <a:rPr sz="1100" spc="-105" dirty="0">
                <a:solidFill>
                  <a:srgbClr val="337257"/>
                </a:solidFill>
                <a:latin typeface="Arial MT"/>
                <a:cs typeface="Arial MT"/>
              </a:rPr>
              <a:t>escape</a:t>
            </a:r>
            <a:r>
              <a:rPr sz="1100" spc="5" dirty="0">
                <a:solidFill>
                  <a:srgbClr val="337257"/>
                </a:solidFill>
                <a:latin typeface="Arial MT"/>
                <a:cs typeface="Arial MT"/>
              </a:rPr>
              <a:t> </a:t>
            </a:r>
            <a:r>
              <a:rPr sz="1100" spc="-80" dirty="0">
                <a:solidFill>
                  <a:srgbClr val="337257"/>
                </a:solidFill>
                <a:latin typeface="Arial MT"/>
                <a:cs typeface="Arial MT"/>
              </a:rPr>
              <a:t>progressive</a:t>
            </a:r>
            <a:r>
              <a:rPr sz="1100" spc="5" dirty="0">
                <a:solidFill>
                  <a:srgbClr val="337257"/>
                </a:solidFill>
                <a:latin typeface="Arial MT"/>
                <a:cs typeface="Arial MT"/>
              </a:rPr>
              <a:t> </a:t>
            </a:r>
            <a:r>
              <a:rPr sz="1100" spc="-10" dirty="0">
                <a:solidFill>
                  <a:srgbClr val="337257"/>
                </a:solidFill>
                <a:latin typeface="Arial MT"/>
                <a:cs typeface="Arial MT"/>
              </a:rPr>
              <a:t>taxation</a:t>
            </a:r>
            <a:endParaRPr sz="1100" dirty="0">
              <a:latin typeface="Arial MT"/>
              <a:cs typeface="Arial MT"/>
            </a:endParaRPr>
          </a:p>
        </p:txBody>
      </p:sp>
      <p:graphicFrame>
        <p:nvGraphicFramePr>
          <p:cNvPr id="3" name="Gráfico 2">
            <a:extLst>
              <a:ext uri="{FF2B5EF4-FFF2-40B4-BE49-F238E27FC236}">
                <a16:creationId xmlns:a16="http://schemas.microsoft.com/office/drawing/2014/main" id="{D8D144F5-0495-8048-9504-35A79F1F56B9}"/>
              </a:ext>
            </a:extLst>
          </p:cNvPr>
          <p:cNvGraphicFramePr>
            <a:graphicFrameLocks noGrp="1"/>
          </p:cNvGraphicFramePr>
          <p:nvPr>
            <p:extLst>
              <p:ext uri="{D42A27DB-BD31-4B8C-83A1-F6EECF244321}">
                <p14:modId xmlns:p14="http://schemas.microsoft.com/office/powerpoint/2010/main" val="3223194060"/>
              </p:ext>
            </p:extLst>
          </p:nvPr>
        </p:nvGraphicFramePr>
        <p:xfrm>
          <a:off x="0" y="259117"/>
          <a:ext cx="4610100" cy="320163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1450" y="72527"/>
            <a:ext cx="4267200" cy="170560"/>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13. The international financial system generates more inequality</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E89835E6-B00E-5747-8BA1-A04ACA1279EF}"/>
              </a:ext>
            </a:extLst>
          </p:cNvPr>
          <p:cNvGraphicFramePr>
            <a:graphicFrameLocks noGrp="1"/>
          </p:cNvGraphicFramePr>
          <p:nvPr>
            <p:extLst>
              <p:ext uri="{D42A27DB-BD31-4B8C-83A1-F6EECF244321}">
                <p14:modId xmlns:p14="http://schemas.microsoft.com/office/powerpoint/2010/main" val="67992754"/>
              </p:ext>
            </p:extLst>
          </p:nvPr>
        </p:nvGraphicFramePr>
        <p:xfrm>
          <a:off x="19050" y="282575"/>
          <a:ext cx="4610100" cy="31781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1450" y="72527"/>
            <a:ext cx="4271060" cy="351699"/>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14. Privileged countries face lower liability costs by political design, not market dynamics</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DBEACB78-848F-904A-B805-F36DAE9C6313}"/>
              </a:ext>
            </a:extLst>
          </p:cNvPr>
          <p:cNvGraphicFramePr>
            <a:graphicFrameLocks noGrp="1"/>
          </p:cNvGraphicFramePr>
          <p:nvPr>
            <p:extLst>
              <p:ext uri="{D42A27DB-BD31-4B8C-83A1-F6EECF244321}">
                <p14:modId xmlns:p14="http://schemas.microsoft.com/office/powerpoint/2010/main" val="1748555474"/>
              </p:ext>
            </p:extLst>
          </p:nvPr>
        </p:nvGraphicFramePr>
        <p:xfrm>
          <a:off x="0" y="453890"/>
          <a:ext cx="4610100" cy="300686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250" y="130175"/>
            <a:ext cx="4419600" cy="351699"/>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spc="-40" dirty="0">
                <a:solidFill>
                  <a:srgbClr val="337257"/>
                </a:solidFill>
                <a:latin typeface="Arial MT"/>
                <a:cs typeface="Arial MT"/>
              </a:rPr>
              <a:t> </a:t>
            </a:r>
            <a:r>
              <a:rPr sz="1100" dirty="0">
                <a:solidFill>
                  <a:srgbClr val="337257"/>
                </a:solidFill>
                <a:latin typeface="Arial MT"/>
                <a:cs typeface="Arial MT"/>
              </a:rPr>
              <a:t>15.</a:t>
            </a:r>
            <a:r>
              <a:rPr sz="1100" spc="100" dirty="0">
                <a:solidFill>
                  <a:srgbClr val="337257"/>
                </a:solidFill>
                <a:latin typeface="Arial MT"/>
                <a:cs typeface="Arial MT"/>
              </a:rPr>
              <a:t> </a:t>
            </a:r>
            <a:r>
              <a:rPr sz="1100" spc="-40" dirty="0">
                <a:solidFill>
                  <a:srgbClr val="337257"/>
                </a:solidFill>
                <a:latin typeface="Arial MT"/>
                <a:cs typeface="Arial MT"/>
              </a:rPr>
              <a:t>We</a:t>
            </a:r>
            <a:r>
              <a:rPr sz="1100" spc="-20" dirty="0">
                <a:solidFill>
                  <a:srgbClr val="337257"/>
                </a:solidFill>
                <a:latin typeface="Arial MT"/>
                <a:cs typeface="Arial MT"/>
              </a:rPr>
              <a:t> </a:t>
            </a:r>
            <a:r>
              <a:rPr sz="1100" spc="-90" dirty="0">
                <a:solidFill>
                  <a:srgbClr val="337257"/>
                </a:solidFill>
                <a:latin typeface="Arial MT"/>
                <a:cs typeface="Arial MT"/>
              </a:rPr>
              <a:t>need</a:t>
            </a:r>
            <a:r>
              <a:rPr sz="1100" spc="-5" dirty="0">
                <a:solidFill>
                  <a:srgbClr val="337257"/>
                </a:solidFill>
                <a:latin typeface="Arial MT"/>
                <a:cs typeface="Arial MT"/>
              </a:rPr>
              <a:t> </a:t>
            </a:r>
            <a:r>
              <a:rPr sz="1100" dirty="0">
                <a:solidFill>
                  <a:srgbClr val="337257"/>
                </a:solidFill>
                <a:latin typeface="Arial MT"/>
                <a:cs typeface="Arial MT"/>
              </a:rPr>
              <a:t>political</a:t>
            </a:r>
            <a:r>
              <a:rPr sz="1100" spc="-20" dirty="0">
                <a:solidFill>
                  <a:srgbClr val="337257"/>
                </a:solidFill>
                <a:latin typeface="Arial MT"/>
                <a:cs typeface="Arial MT"/>
              </a:rPr>
              <a:t> </a:t>
            </a:r>
            <a:r>
              <a:rPr sz="1100" spc="-10" dirty="0">
                <a:solidFill>
                  <a:srgbClr val="337257"/>
                </a:solidFill>
                <a:latin typeface="Arial MT"/>
                <a:cs typeface="Arial MT"/>
              </a:rPr>
              <a:t>action</a:t>
            </a:r>
            <a:r>
              <a:rPr sz="1100" spc="-20" dirty="0">
                <a:solidFill>
                  <a:srgbClr val="337257"/>
                </a:solidFill>
                <a:latin typeface="Arial MT"/>
                <a:cs typeface="Arial MT"/>
              </a:rPr>
              <a:t> </a:t>
            </a:r>
            <a:r>
              <a:rPr sz="1100" dirty="0">
                <a:solidFill>
                  <a:srgbClr val="337257"/>
                </a:solidFill>
                <a:latin typeface="Arial MT"/>
                <a:cs typeface="Arial MT"/>
              </a:rPr>
              <a:t>but</a:t>
            </a:r>
            <a:r>
              <a:rPr sz="1100" spc="-25" dirty="0">
                <a:solidFill>
                  <a:srgbClr val="337257"/>
                </a:solidFill>
                <a:latin typeface="Arial MT"/>
                <a:cs typeface="Arial MT"/>
              </a:rPr>
              <a:t> </a:t>
            </a:r>
            <a:r>
              <a:rPr sz="1100" dirty="0">
                <a:solidFill>
                  <a:srgbClr val="337257"/>
                </a:solidFill>
                <a:latin typeface="Arial MT"/>
                <a:cs typeface="Arial MT"/>
              </a:rPr>
              <a:t>political</a:t>
            </a:r>
            <a:r>
              <a:rPr sz="1100" spc="-15" dirty="0">
                <a:solidFill>
                  <a:srgbClr val="337257"/>
                </a:solidFill>
                <a:latin typeface="Arial MT"/>
                <a:cs typeface="Arial MT"/>
              </a:rPr>
              <a:t> </a:t>
            </a:r>
            <a:r>
              <a:rPr sz="1100" spc="-25" dirty="0">
                <a:solidFill>
                  <a:srgbClr val="337257"/>
                </a:solidFill>
                <a:latin typeface="Arial MT"/>
                <a:cs typeface="Arial MT"/>
              </a:rPr>
              <a:t>coalitions </a:t>
            </a:r>
            <a:r>
              <a:rPr sz="1100" spc="-60" dirty="0">
                <a:solidFill>
                  <a:srgbClr val="337257"/>
                </a:solidFill>
                <a:latin typeface="Arial MT"/>
                <a:cs typeface="Arial MT"/>
              </a:rPr>
              <a:t>are</a:t>
            </a:r>
            <a:r>
              <a:rPr sz="1100" spc="40" dirty="0">
                <a:solidFill>
                  <a:srgbClr val="337257"/>
                </a:solidFill>
                <a:latin typeface="Arial MT"/>
                <a:cs typeface="Arial MT"/>
              </a:rPr>
              <a:t> </a:t>
            </a:r>
            <a:r>
              <a:rPr sz="1100" dirty="0">
                <a:solidFill>
                  <a:srgbClr val="337257"/>
                </a:solidFill>
                <a:latin typeface="Arial MT"/>
                <a:cs typeface="Arial MT"/>
              </a:rPr>
              <a:t>difficult</a:t>
            </a:r>
            <a:r>
              <a:rPr sz="1100" spc="40" dirty="0">
                <a:solidFill>
                  <a:srgbClr val="337257"/>
                </a:solidFill>
                <a:latin typeface="Arial MT"/>
                <a:cs typeface="Arial MT"/>
              </a:rPr>
              <a:t> </a:t>
            </a:r>
            <a:r>
              <a:rPr sz="1100" dirty="0">
                <a:solidFill>
                  <a:srgbClr val="337257"/>
                </a:solidFill>
                <a:latin typeface="Arial MT"/>
                <a:cs typeface="Arial MT"/>
              </a:rPr>
              <a:t>to</a:t>
            </a:r>
            <a:r>
              <a:rPr sz="1100" spc="40" dirty="0">
                <a:solidFill>
                  <a:srgbClr val="337257"/>
                </a:solidFill>
                <a:latin typeface="Arial MT"/>
                <a:cs typeface="Arial MT"/>
              </a:rPr>
              <a:t> </a:t>
            </a:r>
            <a:r>
              <a:rPr sz="1100" spc="-20" dirty="0">
                <a:solidFill>
                  <a:srgbClr val="337257"/>
                </a:solidFill>
                <a:latin typeface="Arial MT"/>
                <a:cs typeface="Arial MT"/>
              </a:rPr>
              <a:t>form</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F9EBE853-A0CF-1342-A322-88F4AC67F32A}"/>
              </a:ext>
            </a:extLst>
          </p:cNvPr>
          <p:cNvGraphicFramePr>
            <a:graphicFrameLocks noGrp="1"/>
          </p:cNvGraphicFramePr>
          <p:nvPr>
            <p:extLst>
              <p:ext uri="{D42A27DB-BD31-4B8C-83A1-F6EECF244321}">
                <p14:modId xmlns:p14="http://schemas.microsoft.com/office/powerpoint/2010/main" val="2390000296"/>
              </p:ext>
            </p:extLst>
          </p:nvPr>
        </p:nvGraphicFramePr>
        <p:xfrm>
          <a:off x="0" y="481874"/>
          <a:ext cx="4610100" cy="29788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300" y="72527"/>
            <a:ext cx="4343350" cy="351699"/>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spc="-30" dirty="0">
                <a:solidFill>
                  <a:srgbClr val="337257"/>
                </a:solidFill>
                <a:latin typeface="Arial MT"/>
                <a:cs typeface="Arial MT"/>
              </a:rPr>
              <a:t> </a:t>
            </a:r>
            <a:r>
              <a:rPr sz="1100" dirty="0">
                <a:solidFill>
                  <a:srgbClr val="337257"/>
                </a:solidFill>
                <a:latin typeface="Arial MT"/>
                <a:cs typeface="Arial MT"/>
              </a:rPr>
              <a:t>16.</a:t>
            </a:r>
            <a:r>
              <a:rPr sz="1100" spc="95" dirty="0">
                <a:solidFill>
                  <a:srgbClr val="337257"/>
                </a:solidFill>
                <a:latin typeface="Arial MT"/>
                <a:cs typeface="Arial MT"/>
              </a:rPr>
              <a:t> </a:t>
            </a:r>
            <a:r>
              <a:rPr sz="1100" spc="-45" dirty="0">
                <a:solidFill>
                  <a:srgbClr val="337257"/>
                </a:solidFill>
                <a:latin typeface="Arial MT"/>
                <a:cs typeface="Arial MT"/>
              </a:rPr>
              <a:t>Divides</a:t>
            </a:r>
            <a:r>
              <a:rPr sz="1100" spc="-25" dirty="0">
                <a:solidFill>
                  <a:srgbClr val="337257"/>
                </a:solidFill>
                <a:latin typeface="Arial MT"/>
                <a:cs typeface="Arial MT"/>
              </a:rPr>
              <a:t> </a:t>
            </a:r>
            <a:r>
              <a:rPr sz="1100" spc="-75" dirty="0">
                <a:solidFill>
                  <a:srgbClr val="337257"/>
                </a:solidFill>
                <a:latin typeface="Arial MT"/>
                <a:cs typeface="Arial MT"/>
              </a:rPr>
              <a:t>between</a:t>
            </a:r>
            <a:r>
              <a:rPr sz="1100" spc="-20" dirty="0">
                <a:solidFill>
                  <a:srgbClr val="337257"/>
                </a:solidFill>
                <a:latin typeface="Arial MT"/>
                <a:cs typeface="Arial MT"/>
              </a:rPr>
              <a:t> </a:t>
            </a:r>
            <a:r>
              <a:rPr sz="1100" spc="-55" dirty="0">
                <a:solidFill>
                  <a:srgbClr val="337257"/>
                </a:solidFill>
                <a:latin typeface="Arial MT"/>
                <a:cs typeface="Arial MT"/>
              </a:rPr>
              <a:t>large</a:t>
            </a:r>
            <a:r>
              <a:rPr sz="1100" spc="-25" dirty="0">
                <a:solidFill>
                  <a:srgbClr val="337257"/>
                </a:solidFill>
                <a:latin typeface="Arial MT"/>
                <a:cs typeface="Arial MT"/>
              </a:rPr>
              <a:t> cities</a:t>
            </a:r>
            <a:r>
              <a:rPr sz="1100" spc="-20" dirty="0">
                <a:solidFill>
                  <a:srgbClr val="337257"/>
                </a:solidFill>
                <a:latin typeface="Arial MT"/>
                <a:cs typeface="Arial MT"/>
              </a:rPr>
              <a:t> </a:t>
            </a:r>
            <a:r>
              <a:rPr sz="1100" spc="-40" dirty="0">
                <a:solidFill>
                  <a:srgbClr val="337257"/>
                </a:solidFill>
                <a:latin typeface="Arial MT"/>
                <a:cs typeface="Arial MT"/>
              </a:rPr>
              <a:t>and</a:t>
            </a:r>
            <a:r>
              <a:rPr sz="1100" spc="-25" dirty="0">
                <a:solidFill>
                  <a:srgbClr val="337257"/>
                </a:solidFill>
                <a:latin typeface="Arial MT"/>
                <a:cs typeface="Arial MT"/>
              </a:rPr>
              <a:t> </a:t>
            </a:r>
            <a:r>
              <a:rPr sz="1100" spc="-45" dirty="0">
                <a:solidFill>
                  <a:srgbClr val="337257"/>
                </a:solidFill>
                <a:latin typeface="Arial MT"/>
                <a:cs typeface="Arial MT"/>
              </a:rPr>
              <a:t>smaller</a:t>
            </a:r>
            <a:r>
              <a:rPr sz="1100" spc="-25" dirty="0">
                <a:solidFill>
                  <a:srgbClr val="337257"/>
                </a:solidFill>
                <a:latin typeface="Arial MT"/>
                <a:cs typeface="Arial MT"/>
              </a:rPr>
              <a:t> </a:t>
            </a:r>
            <a:r>
              <a:rPr sz="1100" spc="-20" dirty="0">
                <a:solidFill>
                  <a:srgbClr val="337257"/>
                </a:solidFill>
                <a:latin typeface="Arial MT"/>
                <a:cs typeface="Arial MT"/>
              </a:rPr>
              <a:t>towns </a:t>
            </a:r>
            <a:r>
              <a:rPr sz="1100" spc="-75" dirty="0">
                <a:solidFill>
                  <a:srgbClr val="337257"/>
                </a:solidFill>
                <a:latin typeface="Arial MT"/>
                <a:cs typeface="Arial MT"/>
              </a:rPr>
              <a:t>have</a:t>
            </a:r>
            <a:r>
              <a:rPr sz="1100" dirty="0">
                <a:solidFill>
                  <a:srgbClr val="337257"/>
                </a:solidFill>
                <a:latin typeface="Arial MT"/>
                <a:cs typeface="Arial MT"/>
              </a:rPr>
              <a:t> </a:t>
            </a:r>
            <a:r>
              <a:rPr sz="1100" spc="-80" dirty="0">
                <a:solidFill>
                  <a:srgbClr val="337257"/>
                </a:solidFill>
                <a:latin typeface="Arial MT"/>
                <a:cs typeface="Arial MT"/>
              </a:rPr>
              <a:t>reached</a:t>
            </a:r>
            <a:r>
              <a:rPr sz="1100" spc="10" dirty="0">
                <a:solidFill>
                  <a:srgbClr val="337257"/>
                </a:solidFill>
                <a:latin typeface="Arial MT"/>
                <a:cs typeface="Arial MT"/>
              </a:rPr>
              <a:t> </a:t>
            </a:r>
            <a:r>
              <a:rPr sz="1100" spc="-75" dirty="0">
                <a:solidFill>
                  <a:srgbClr val="337257"/>
                </a:solidFill>
                <a:latin typeface="Arial MT"/>
                <a:cs typeface="Arial MT"/>
              </a:rPr>
              <a:t>levels</a:t>
            </a:r>
            <a:r>
              <a:rPr sz="1100" spc="5" dirty="0">
                <a:solidFill>
                  <a:srgbClr val="337257"/>
                </a:solidFill>
                <a:latin typeface="Arial MT"/>
                <a:cs typeface="Arial MT"/>
              </a:rPr>
              <a:t> </a:t>
            </a:r>
            <a:r>
              <a:rPr sz="1100" spc="-95" dirty="0">
                <a:solidFill>
                  <a:srgbClr val="337257"/>
                </a:solidFill>
                <a:latin typeface="Arial MT"/>
                <a:cs typeface="Arial MT"/>
              </a:rPr>
              <a:t>unseen</a:t>
            </a:r>
            <a:r>
              <a:rPr sz="1100" spc="10" dirty="0">
                <a:solidFill>
                  <a:srgbClr val="337257"/>
                </a:solidFill>
                <a:latin typeface="Arial MT"/>
                <a:cs typeface="Arial MT"/>
              </a:rPr>
              <a:t> </a:t>
            </a:r>
            <a:r>
              <a:rPr sz="1100" dirty="0">
                <a:solidFill>
                  <a:srgbClr val="337257"/>
                </a:solidFill>
                <a:latin typeface="Arial MT"/>
                <a:cs typeface="Arial MT"/>
              </a:rPr>
              <a:t>in</a:t>
            </a:r>
            <a:r>
              <a:rPr sz="1100" spc="5" dirty="0">
                <a:solidFill>
                  <a:srgbClr val="337257"/>
                </a:solidFill>
                <a:latin typeface="Arial MT"/>
                <a:cs typeface="Arial MT"/>
              </a:rPr>
              <a:t> </a:t>
            </a:r>
            <a:r>
              <a:rPr sz="1100" dirty="0">
                <a:solidFill>
                  <a:srgbClr val="337257"/>
                </a:solidFill>
                <a:latin typeface="Arial MT"/>
                <a:cs typeface="Arial MT"/>
              </a:rPr>
              <a:t>a</a:t>
            </a:r>
            <a:r>
              <a:rPr sz="1100" spc="5" dirty="0">
                <a:solidFill>
                  <a:srgbClr val="337257"/>
                </a:solidFill>
                <a:latin typeface="Arial MT"/>
                <a:cs typeface="Arial MT"/>
              </a:rPr>
              <a:t> </a:t>
            </a:r>
            <a:r>
              <a:rPr sz="1100" spc="-10" dirty="0">
                <a:solidFill>
                  <a:srgbClr val="337257"/>
                </a:solidFill>
                <a:latin typeface="Arial MT"/>
                <a:cs typeface="Arial MT"/>
              </a:rPr>
              <a:t>century</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425A1399-699A-4D4E-A29B-671C0275E671}"/>
              </a:ext>
            </a:extLst>
          </p:cNvPr>
          <p:cNvGraphicFramePr>
            <a:graphicFrameLocks noGrp="1"/>
          </p:cNvGraphicFramePr>
          <p:nvPr>
            <p:extLst>
              <p:ext uri="{D42A27DB-BD31-4B8C-83A1-F6EECF244321}">
                <p14:modId xmlns:p14="http://schemas.microsoft.com/office/powerpoint/2010/main" val="1454291080"/>
              </p:ext>
            </p:extLst>
          </p:nvPr>
        </p:nvGraphicFramePr>
        <p:xfrm>
          <a:off x="0" y="414190"/>
          <a:ext cx="4610100" cy="304656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ítulo 8">
            <a:extLst>
              <a:ext uri="{FF2B5EF4-FFF2-40B4-BE49-F238E27FC236}">
                <a16:creationId xmlns:a16="http://schemas.microsoft.com/office/drawing/2014/main" id="{2A170555-0189-D1C6-5E56-EF028EE108E3}"/>
              </a:ext>
            </a:extLst>
          </p:cNvPr>
          <p:cNvSpPr>
            <a:spLocks noGrp="1"/>
          </p:cNvSpPr>
          <p:nvPr>
            <p:ph type="title"/>
          </p:nvPr>
        </p:nvSpPr>
        <p:spPr>
          <a:xfrm>
            <a:off x="95250" y="93116"/>
            <a:ext cx="4419600" cy="169277"/>
          </a:xfrm>
        </p:spPr>
        <p:txBody>
          <a:bodyPr/>
          <a:lstStyle/>
          <a:p>
            <a:r>
              <a:rPr lang="es-MX" sz="1100" spc="-35" dirty="0">
                <a:solidFill>
                  <a:srgbClr val="337257"/>
                </a:solidFill>
                <a:latin typeface="Arial MT"/>
                <a:cs typeface="Arial MT"/>
              </a:rPr>
              <a:t>Figure 1. The world is extremely unequal</a:t>
            </a:r>
            <a:endParaRPr lang="es-MX" sz="1100" dirty="0"/>
          </a:p>
        </p:txBody>
      </p:sp>
      <p:graphicFrame>
        <p:nvGraphicFramePr>
          <p:cNvPr id="4" name="Graphique 1">
            <a:extLst>
              <a:ext uri="{FF2B5EF4-FFF2-40B4-BE49-F238E27FC236}">
                <a16:creationId xmlns:a16="http://schemas.microsoft.com/office/drawing/2014/main" id="{C43853FF-8EAF-FA40-A566-02721D99893D}"/>
              </a:ext>
            </a:extLst>
          </p:cNvPr>
          <p:cNvGraphicFramePr>
            <a:graphicFrameLocks/>
          </p:cNvGraphicFramePr>
          <p:nvPr>
            <p:extLst>
              <p:ext uri="{D42A27DB-BD31-4B8C-83A1-F6EECF244321}">
                <p14:modId xmlns:p14="http://schemas.microsoft.com/office/powerpoint/2010/main" val="2640628620"/>
              </p:ext>
            </p:extLst>
          </p:nvPr>
        </p:nvGraphicFramePr>
        <p:xfrm>
          <a:off x="-9525" y="262393"/>
          <a:ext cx="4610099" cy="319835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300" y="72527"/>
            <a:ext cx="4268470" cy="170560"/>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dirty="0">
                <a:solidFill>
                  <a:srgbClr val="337257"/>
                </a:solidFill>
                <a:latin typeface="Arial MT"/>
                <a:cs typeface="Arial MT"/>
              </a:rPr>
              <a:t> 17.</a:t>
            </a:r>
            <a:r>
              <a:rPr sz="1100" spc="135" dirty="0">
                <a:solidFill>
                  <a:srgbClr val="337257"/>
                </a:solidFill>
                <a:latin typeface="Arial MT"/>
                <a:cs typeface="Arial MT"/>
              </a:rPr>
              <a:t> </a:t>
            </a:r>
            <a:r>
              <a:rPr sz="1100" dirty="0">
                <a:solidFill>
                  <a:srgbClr val="337257"/>
                </a:solidFill>
                <a:latin typeface="Arial MT"/>
                <a:cs typeface="Arial MT"/>
              </a:rPr>
              <a:t>Without</a:t>
            </a:r>
            <a:r>
              <a:rPr sz="1100" spc="5" dirty="0">
                <a:solidFill>
                  <a:srgbClr val="337257"/>
                </a:solidFill>
                <a:latin typeface="Arial MT"/>
                <a:cs typeface="Arial MT"/>
              </a:rPr>
              <a:t> </a:t>
            </a:r>
            <a:r>
              <a:rPr sz="1100" spc="-20" dirty="0">
                <a:solidFill>
                  <a:srgbClr val="337257"/>
                </a:solidFill>
                <a:latin typeface="Arial MT"/>
                <a:cs typeface="Arial MT"/>
              </a:rPr>
              <a:t>redistribution,</a:t>
            </a:r>
            <a:r>
              <a:rPr sz="1100" spc="5" dirty="0">
                <a:solidFill>
                  <a:srgbClr val="337257"/>
                </a:solidFill>
                <a:latin typeface="Arial MT"/>
                <a:cs typeface="Arial MT"/>
              </a:rPr>
              <a:t> </a:t>
            </a:r>
            <a:r>
              <a:rPr sz="1100" dirty="0">
                <a:solidFill>
                  <a:srgbClr val="337257"/>
                </a:solidFill>
                <a:latin typeface="Arial MT"/>
                <a:cs typeface="Arial MT"/>
              </a:rPr>
              <a:t>political</a:t>
            </a:r>
            <a:r>
              <a:rPr sz="1100" spc="5" dirty="0">
                <a:solidFill>
                  <a:srgbClr val="337257"/>
                </a:solidFill>
                <a:latin typeface="Arial MT"/>
                <a:cs typeface="Arial MT"/>
              </a:rPr>
              <a:t> </a:t>
            </a:r>
            <a:r>
              <a:rPr sz="1100" spc="-35" dirty="0">
                <a:solidFill>
                  <a:srgbClr val="337257"/>
                </a:solidFill>
                <a:latin typeface="Arial MT"/>
                <a:cs typeface="Arial MT"/>
              </a:rPr>
              <a:t>inequality</a:t>
            </a:r>
            <a:r>
              <a:rPr sz="1100" spc="10" dirty="0">
                <a:solidFill>
                  <a:srgbClr val="337257"/>
                </a:solidFill>
                <a:latin typeface="Arial MT"/>
                <a:cs typeface="Arial MT"/>
              </a:rPr>
              <a:t> </a:t>
            </a:r>
            <a:r>
              <a:rPr sz="1100" spc="-20" dirty="0">
                <a:solidFill>
                  <a:srgbClr val="337257"/>
                </a:solidFill>
                <a:latin typeface="Arial MT"/>
                <a:cs typeface="Arial MT"/>
              </a:rPr>
              <a:t>will </a:t>
            </a:r>
            <a:r>
              <a:rPr sz="1100" spc="-10" dirty="0">
                <a:solidFill>
                  <a:srgbClr val="337257"/>
                </a:solidFill>
                <a:latin typeface="Arial MT"/>
                <a:cs typeface="Arial MT"/>
              </a:rPr>
              <a:t>increase</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7C6164C6-3367-4F1A-9419-02B32E46D633}"/>
              </a:ext>
            </a:extLst>
          </p:cNvPr>
          <p:cNvGraphicFramePr>
            <a:graphicFrameLocks/>
          </p:cNvGraphicFramePr>
          <p:nvPr>
            <p:extLst>
              <p:ext uri="{D42A27DB-BD31-4B8C-83A1-F6EECF244321}">
                <p14:modId xmlns:p14="http://schemas.microsoft.com/office/powerpoint/2010/main" val="3787650799"/>
              </p:ext>
            </p:extLst>
          </p:nvPr>
        </p:nvGraphicFramePr>
        <p:xfrm>
          <a:off x="0" y="243086"/>
          <a:ext cx="4610100" cy="32176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CD45492-73AB-E36F-CA3F-35249B371BC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B956C82-FD24-5980-2D2C-8EF38165214B}"/>
              </a:ext>
            </a:extLst>
          </p:cNvPr>
          <p:cNvSpPr txBox="1"/>
          <p:nvPr/>
        </p:nvSpPr>
        <p:spPr>
          <a:xfrm>
            <a:off x="95300" y="72527"/>
            <a:ext cx="4268470" cy="307264"/>
          </a:xfrm>
          <a:prstGeom prst="rect">
            <a:avLst/>
          </a:prstGeom>
        </p:spPr>
        <p:txBody>
          <a:bodyPr vert="horz" wrap="square" lIns="0" tIns="2540" rIns="0" bIns="0" rtlCol="0">
            <a:spAutoFit/>
          </a:bodyPr>
          <a:lstStyle>
            <a:defPPr>
              <a:defRPr kern="0"/>
            </a:defPPr>
            <a:lvl1pPr marL="12700" marR="5080">
              <a:lnSpc>
                <a:spcPct val="106700"/>
              </a:lnSpc>
              <a:spcBef>
                <a:spcPts val="20"/>
              </a:spcBef>
              <a:defRPr sz="1100" spc="-35">
                <a:solidFill>
                  <a:srgbClr val="337257"/>
                </a:solidFill>
                <a:latin typeface="Arial MT"/>
                <a:cs typeface="Arial MT"/>
              </a:defRPr>
            </a:lvl1pPr>
          </a:lstStyle>
          <a:p>
            <a:r>
              <a:rPr lang="en-US" dirty="0"/>
              <a:t>Figure 18. Minimum taxation can safeguard progressivity at the top and its revenue can decrease inequality</a:t>
            </a:r>
          </a:p>
        </p:txBody>
      </p:sp>
      <p:graphicFrame>
        <p:nvGraphicFramePr>
          <p:cNvPr id="3" name="Tabla 2">
            <a:extLst>
              <a:ext uri="{FF2B5EF4-FFF2-40B4-BE49-F238E27FC236}">
                <a16:creationId xmlns:a16="http://schemas.microsoft.com/office/drawing/2014/main" id="{6F0332A4-8EDC-8AF6-95BE-884EA7F56524}"/>
              </a:ext>
            </a:extLst>
          </p:cNvPr>
          <p:cNvGraphicFramePr>
            <a:graphicFrameLocks noGrp="1"/>
          </p:cNvGraphicFramePr>
          <p:nvPr>
            <p:extLst>
              <p:ext uri="{D42A27DB-BD31-4B8C-83A1-F6EECF244321}">
                <p14:modId xmlns:p14="http://schemas.microsoft.com/office/powerpoint/2010/main" val="1431763478"/>
              </p:ext>
            </p:extLst>
          </p:nvPr>
        </p:nvGraphicFramePr>
        <p:xfrm>
          <a:off x="20719" y="424228"/>
          <a:ext cx="4589381" cy="2906347"/>
        </p:xfrm>
        <a:graphic>
          <a:graphicData uri="http://schemas.openxmlformats.org/drawingml/2006/table">
            <a:tbl>
              <a:tblPr/>
              <a:tblGrid>
                <a:gridCol w="1154240">
                  <a:extLst>
                    <a:ext uri="{9D8B030D-6E8A-4147-A177-3AD203B41FA5}">
                      <a16:colId xmlns:a16="http://schemas.microsoft.com/office/drawing/2014/main" val="2520023334"/>
                    </a:ext>
                  </a:extLst>
                </a:gridCol>
                <a:gridCol w="822955">
                  <a:extLst>
                    <a:ext uri="{9D8B030D-6E8A-4147-A177-3AD203B41FA5}">
                      <a16:colId xmlns:a16="http://schemas.microsoft.com/office/drawing/2014/main" val="3549313986"/>
                    </a:ext>
                  </a:extLst>
                </a:gridCol>
                <a:gridCol w="381460">
                  <a:extLst>
                    <a:ext uri="{9D8B030D-6E8A-4147-A177-3AD203B41FA5}">
                      <a16:colId xmlns:a16="http://schemas.microsoft.com/office/drawing/2014/main" val="2860570801"/>
                    </a:ext>
                  </a:extLst>
                </a:gridCol>
                <a:gridCol w="489269">
                  <a:extLst>
                    <a:ext uri="{9D8B030D-6E8A-4147-A177-3AD203B41FA5}">
                      <a16:colId xmlns:a16="http://schemas.microsoft.com/office/drawing/2014/main" val="3760608033"/>
                    </a:ext>
                  </a:extLst>
                </a:gridCol>
                <a:gridCol w="715145">
                  <a:extLst>
                    <a:ext uri="{9D8B030D-6E8A-4147-A177-3AD203B41FA5}">
                      <a16:colId xmlns:a16="http://schemas.microsoft.com/office/drawing/2014/main" val="2777753646"/>
                    </a:ext>
                  </a:extLst>
                </a:gridCol>
                <a:gridCol w="155583">
                  <a:extLst>
                    <a:ext uri="{9D8B030D-6E8A-4147-A177-3AD203B41FA5}">
                      <a16:colId xmlns:a16="http://schemas.microsoft.com/office/drawing/2014/main" val="990674132"/>
                    </a:ext>
                  </a:extLst>
                </a:gridCol>
                <a:gridCol w="870729">
                  <a:extLst>
                    <a:ext uri="{9D8B030D-6E8A-4147-A177-3AD203B41FA5}">
                      <a16:colId xmlns:a16="http://schemas.microsoft.com/office/drawing/2014/main" val="2338789130"/>
                    </a:ext>
                  </a:extLst>
                </a:gridCol>
              </a:tblGrid>
              <a:tr h="221409">
                <a:tc gridSpan="7">
                  <a:txBody>
                    <a:bodyPr/>
                    <a:lstStyle/>
                    <a:p>
                      <a:pPr algn="ctr" fontAlgn="ctr">
                        <a:buNone/>
                      </a:pPr>
                      <a:r>
                        <a:rPr lang="es-MX" sz="800" b="1" i="0" u="none" strike="noStrike" dirty="0">
                          <a:solidFill>
                            <a:srgbClr val="292724"/>
                          </a:solidFill>
                          <a:effectLst/>
                          <a:latin typeface="Calibri" panose="020F0502020204030204" pitchFamily="34" charset="0"/>
                        </a:rPr>
                        <a:t>Global tax justice proposals with baseline, moderate, and ambitious scenarios</a:t>
                      </a:r>
                      <a:endParaRPr lang="es-MX" sz="800" b="0" i="0" u="none" strike="noStrike" dirty="0">
                        <a:effectLst/>
                        <a:latin typeface="Arial" panose="020B0604020202020204" pitchFamily="34" charset="0"/>
                      </a:endParaRPr>
                    </a:p>
                  </a:txBody>
                  <a:tcPr marL="50117" marR="50117" marT="25058" marB="25058">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lnL w="12700" cmpd="sng">
                      <a:noFill/>
                      <a:prstDash val="solid"/>
                    </a:lnL>
                  </a:tcPr>
                </a:tc>
                <a:tc hMerge="1">
                  <a:txBody>
                    <a:bodyPr/>
                    <a:lstStyle/>
                    <a:p>
                      <a:pPr algn="ctr" fontAlgn="ctr">
                        <a:buNone/>
                      </a:pPr>
                      <a:endParaRPr lang="es-MX" sz="800" b="0" i="0" u="none" strike="noStrike" dirty="0">
                        <a:effectLst/>
                        <a:latin typeface="Arial" panose="020B0604020202020204" pitchFamily="34" charset="0"/>
                      </a:endParaRPr>
                    </a:p>
                  </a:txBody>
                  <a:tcPr marL="50117" marR="50117" marT="25058" marB="25058">
                    <a:lnL>
                      <a:noFill/>
                    </a:lnL>
                    <a:lnR>
                      <a:noFill/>
                    </a:lnR>
                    <a:lnT>
                      <a:noFill/>
                    </a:lnT>
                    <a:noFill/>
                  </a:tcPr>
                </a:tc>
                <a:extLst>
                  <a:ext uri="{0D108BD9-81ED-4DB2-BD59-A6C34878D82A}">
                    <a16:rowId xmlns:a16="http://schemas.microsoft.com/office/drawing/2014/main" val="2971500995"/>
                  </a:ext>
                </a:extLst>
              </a:tr>
              <a:tr h="160065">
                <a:tc gridSpan="2">
                  <a:txBody>
                    <a:bodyPr/>
                    <a:lstStyle/>
                    <a:p>
                      <a:pPr algn="ctr" fontAlgn="ctr">
                        <a:buNone/>
                      </a:pPr>
                      <a:r>
                        <a:rPr lang="es-MX" sz="800" b="1" i="0" u="none" strike="noStrike" dirty="0">
                          <a:solidFill>
                            <a:srgbClr val="000000"/>
                          </a:solidFill>
                          <a:effectLst/>
                          <a:latin typeface="Calibri" panose="020F0502020204030204" pitchFamily="34" charset="0"/>
                        </a:rPr>
                        <a:t> </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AA02B"/>
                    </a:solidFill>
                  </a:tcPr>
                </a:tc>
                <a:tc hMerge="1">
                  <a:txBody>
                    <a:bodyPr/>
                    <a:lstStyle/>
                    <a:p>
                      <a:pPr algn="ctr" fontAlgn="ctr">
                        <a:buNone/>
                      </a:pPr>
                      <a:r>
                        <a:rPr lang="es-MX" sz="800" b="1" i="0" u="none" strike="noStrike">
                          <a:solidFill>
                            <a:srgbClr val="000000"/>
                          </a:solidFill>
                          <a:effectLst/>
                          <a:latin typeface="Calibri" panose="020F0502020204030204" pitchFamily="34" charset="0"/>
                        </a:rPr>
                        <a:t>Baseline</a:t>
                      </a:r>
                      <a:endParaRPr lang="es-MX" sz="800" b="0" i="0" u="none" strike="noStrike">
                        <a:effectLst/>
                        <a:latin typeface="Arial" panose="020B0604020202020204" pitchFamily="34" charset="0"/>
                      </a:endParaRPr>
                    </a:p>
                  </a:txBody>
                  <a:tcPr marL="5220" marR="5220" marT="5220" marB="0" anchor="ctr">
                    <a:lnL>
                      <a:noFill/>
                    </a:lnL>
                    <a:lnR>
                      <a:noFill/>
                    </a:lnR>
                    <a:lnT w="19050" cap="flat" cmpd="sng" algn="ctr">
                      <a:solidFill>
                        <a:srgbClr val="C2C2C2"/>
                      </a:solidFill>
                      <a:prstDash val="solid"/>
                      <a:round/>
                      <a:headEnd type="none" w="med" len="med"/>
                      <a:tailEnd type="none" w="med" len="med"/>
                    </a:lnT>
                    <a:lnB w="19050" cap="flat" cmpd="sng" algn="ctr">
                      <a:solidFill>
                        <a:srgbClr val="9F9F9F"/>
                      </a:solidFill>
                      <a:prstDash val="solid"/>
                      <a:round/>
                      <a:headEnd type="none" w="med" len="med"/>
                      <a:tailEnd type="none" w="med" len="med"/>
                    </a:lnB>
                    <a:solidFill>
                      <a:srgbClr val="2AA02B"/>
                    </a:solidFill>
                  </a:tcPr>
                </a:tc>
                <a:tc gridSpan="2">
                  <a:txBody>
                    <a:bodyPr/>
                    <a:lstStyle/>
                    <a:p>
                      <a:pPr algn="ctr" fontAlgn="ctr">
                        <a:buNone/>
                      </a:pPr>
                      <a:r>
                        <a:rPr lang="es-MX" sz="800" b="1" i="0" u="none" strike="noStrike" dirty="0">
                          <a:solidFill>
                            <a:srgbClr val="000000"/>
                          </a:solidFill>
                          <a:effectLst/>
                          <a:latin typeface="Calibri" panose="020F0502020204030204" pitchFamily="34" charset="0"/>
                        </a:rPr>
                        <a:t>Baseline</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AA02B"/>
                    </a:solidFill>
                  </a:tcPr>
                </a:tc>
                <a:tc hMerge="1">
                  <a:txBody>
                    <a:bodyPr/>
                    <a:lstStyle/>
                    <a:p>
                      <a:pPr algn="ctr" fontAlgn="ctr">
                        <a:buNone/>
                      </a:pPr>
                      <a:r>
                        <a:rPr lang="es-MX" sz="800" b="1" i="0" u="none" strike="noStrike">
                          <a:solidFill>
                            <a:srgbClr val="000000"/>
                          </a:solidFill>
                          <a:effectLst/>
                          <a:latin typeface="Calibri" panose="020F0502020204030204" pitchFamily="34" charset="0"/>
                        </a:rPr>
                        <a:t>Moderate</a:t>
                      </a:r>
                      <a:endParaRPr lang="es-MX" sz="800" b="0" i="0" u="none" strike="noStrike">
                        <a:effectLst/>
                        <a:latin typeface="Arial" panose="020B0604020202020204" pitchFamily="34" charset="0"/>
                      </a:endParaRPr>
                    </a:p>
                  </a:txBody>
                  <a:tcPr marL="5220" marR="5220" marT="5220" marB="0" anchor="ctr">
                    <a:lnL>
                      <a:noFill/>
                    </a:lnL>
                    <a:lnR>
                      <a:noFill/>
                    </a:lnR>
                    <a:lnT w="19050" cap="flat" cmpd="sng" algn="ctr">
                      <a:solidFill>
                        <a:srgbClr val="C2C2C2"/>
                      </a:solidFill>
                      <a:prstDash val="solid"/>
                      <a:round/>
                      <a:headEnd type="none" w="med" len="med"/>
                      <a:tailEnd type="none" w="med" len="med"/>
                    </a:lnT>
                    <a:lnB w="19050" cap="flat" cmpd="sng" algn="ctr">
                      <a:solidFill>
                        <a:srgbClr val="9F9F9F"/>
                      </a:solidFill>
                      <a:prstDash val="solid"/>
                      <a:round/>
                      <a:headEnd type="none" w="med" len="med"/>
                      <a:tailEnd type="none" w="med" len="med"/>
                    </a:lnB>
                    <a:solidFill>
                      <a:srgbClr val="2AA02B"/>
                    </a:solidFill>
                  </a:tcPr>
                </a:tc>
                <a:tc gridSpan="2">
                  <a:txBody>
                    <a:bodyPr/>
                    <a:lstStyle/>
                    <a:p>
                      <a:pPr algn="ctr"/>
                      <a:r>
                        <a:rPr lang="es-MX" sz="800" b="1" i="0" u="none" strike="noStrike" dirty="0">
                          <a:solidFill>
                            <a:srgbClr val="000000"/>
                          </a:solidFill>
                          <a:effectLst/>
                          <a:latin typeface="Calibri" panose="020F0502020204030204" pitchFamily="34" charset="0"/>
                        </a:rPr>
                        <a:t>Moderate</a:t>
                      </a:r>
                      <a:endParaRPr lang="es-MX" dirty="0"/>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AA02B"/>
                    </a:solidFill>
                  </a:tcPr>
                </a:tc>
                <a:tc hMerge="1">
                  <a:txBody>
                    <a:bodyPr/>
                    <a:lstStyle/>
                    <a:p>
                      <a:pPr algn="ctr" fontAlgn="ctr">
                        <a:buNone/>
                      </a:pPr>
                      <a:r>
                        <a:rPr lang="es-MX" sz="800" b="1" i="0" u="none" strike="noStrike">
                          <a:solidFill>
                            <a:srgbClr val="000000"/>
                          </a:solidFill>
                          <a:effectLst/>
                          <a:latin typeface="Calibri" panose="020F0502020204030204" pitchFamily="34" charset="0"/>
                        </a:rPr>
                        <a:t>Ambitious</a:t>
                      </a:r>
                      <a:endParaRPr lang="es-MX" sz="800" b="0" i="0" u="none" strike="noStrike">
                        <a:effectLst/>
                        <a:latin typeface="Arial" panose="020B0604020202020204" pitchFamily="34" charset="0"/>
                      </a:endParaRPr>
                    </a:p>
                  </a:txBody>
                  <a:tcPr marL="5220" marR="5220" marT="5220" marB="0" anchor="ctr">
                    <a:lnL>
                      <a:noFill/>
                    </a:lnL>
                    <a:lnR>
                      <a:noFill/>
                    </a:lnR>
                    <a:lnB w="19050" cap="flat" cmpd="sng" algn="ctr">
                      <a:solidFill>
                        <a:srgbClr val="9F9F9F"/>
                      </a:solidFill>
                      <a:prstDash val="solid"/>
                      <a:round/>
                      <a:headEnd type="none" w="med" len="med"/>
                      <a:tailEnd type="none" w="med" len="med"/>
                    </a:lnB>
                    <a:solidFill>
                      <a:srgbClr val="2AA02B"/>
                    </a:solidFill>
                  </a:tcPr>
                </a:tc>
                <a:tc>
                  <a:txBody>
                    <a:bodyPr/>
                    <a:lstStyle/>
                    <a:p>
                      <a:pPr algn="ctr" fontAlgn="ctr">
                        <a:buNone/>
                      </a:pPr>
                      <a:r>
                        <a:rPr lang="es-MX" sz="800" b="1" i="0" u="none" strike="noStrike" dirty="0">
                          <a:solidFill>
                            <a:srgbClr val="000000"/>
                          </a:solidFill>
                          <a:effectLst/>
                          <a:latin typeface="Calibri" panose="020F0502020204030204" pitchFamily="34" charset="0"/>
                          <a:ea typeface="+mn-ea"/>
                          <a:cs typeface="+mn-cs"/>
                        </a:rPr>
                        <a:t>Ambitious</a:t>
                      </a: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AA02B"/>
                    </a:solidFill>
                  </a:tcPr>
                </a:tc>
                <a:extLst>
                  <a:ext uri="{0D108BD9-81ED-4DB2-BD59-A6C34878D82A}">
                    <a16:rowId xmlns:a16="http://schemas.microsoft.com/office/drawing/2014/main" val="4053814888"/>
                  </a:ext>
                </a:extLst>
              </a:tr>
              <a:tr h="257947">
                <a:tc gridSpan="2">
                  <a:txBody>
                    <a:bodyPr/>
                    <a:lstStyle/>
                    <a:p>
                      <a:pPr algn="ctr" fontAlgn="ctr">
                        <a:buNone/>
                      </a:pPr>
                      <a:r>
                        <a:rPr lang="es-MX" sz="800" b="0" i="0" u="none" strike="noStrike" dirty="0">
                          <a:solidFill>
                            <a:srgbClr val="000000"/>
                          </a:solidFill>
                          <a:effectLst/>
                          <a:latin typeface="Calibri" panose="020F0502020204030204" pitchFamily="34" charset="0"/>
                        </a:rPr>
                        <a:t>Wealth tax</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2% on net wealth &gt; 100m US$</a:t>
                      </a:r>
                      <a:endParaRPr lang="es-MX" sz="800" b="0" i="0" u="none" strike="noStrike">
                        <a:effectLst/>
                        <a:latin typeface="Arial" panose="020B0604020202020204" pitchFamily="34" charset="0"/>
                      </a:endParaRPr>
                    </a:p>
                  </a:txBody>
                  <a:tcPr marL="5220" marR="5220" marT="5220" marB="0" anchor="ctr">
                    <a:lnL>
                      <a:noFill/>
                    </a:lnL>
                    <a:lnR>
                      <a:noFill/>
                    </a:lnR>
                    <a:lnT w="19050" cap="flat" cmpd="sng" algn="ctr">
                      <a:solidFill>
                        <a:srgbClr val="9F9F9F"/>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gridSpan="2">
                  <a:txBody>
                    <a:bodyPr/>
                    <a:lstStyle/>
                    <a:p>
                      <a:pPr algn="ctr" fontAlgn="ctr">
                        <a:buNone/>
                      </a:pPr>
                      <a:r>
                        <a:rPr lang="es-MX" sz="800" b="0" i="0" u="none" strike="noStrike" dirty="0">
                          <a:solidFill>
                            <a:srgbClr val="000000"/>
                          </a:solidFill>
                          <a:effectLst/>
                          <a:latin typeface="Calibri" panose="020F0502020204030204" pitchFamily="34" charset="0"/>
                        </a:rPr>
                        <a:t>2% on net wealth &gt; 100m US$</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3% on net wealth &gt; 100m US$</a:t>
                      </a:r>
                      <a:endParaRPr lang="es-MX" sz="800" b="0" i="0" u="none" strike="noStrike" dirty="0">
                        <a:effectLst/>
                        <a:latin typeface="Arial" panose="020B0604020202020204" pitchFamily="34" charset="0"/>
                      </a:endParaRPr>
                    </a:p>
                  </a:txBody>
                  <a:tcPr marL="5220" marR="5220" marT="5220" marB="0" anchor="ctr">
                    <a:lnL>
                      <a:noFill/>
                    </a:lnL>
                    <a:lnR>
                      <a:noFill/>
                    </a:lnR>
                    <a:lnT w="19050" cap="flat" cmpd="sng" algn="ctr">
                      <a:solidFill>
                        <a:srgbClr val="9F9F9F"/>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gridSpan="2">
                  <a:txBody>
                    <a:bodyPr/>
                    <a:lstStyle/>
                    <a:p>
                      <a:pPr algn="ctr"/>
                      <a:r>
                        <a:rPr lang="es-MX" sz="800" b="0" i="0" u="none" strike="noStrike" dirty="0">
                          <a:solidFill>
                            <a:srgbClr val="000000"/>
                          </a:solidFill>
                          <a:effectLst/>
                          <a:latin typeface="Calibri" panose="020F0502020204030204" pitchFamily="34" charset="0"/>
                        </a:rPr>
                        <a:t>3% on net wealth &gt; 100m US$</a:t>
                      </a:r>
                      <a:endParaRPr lang="es-MX" dirty="0"/>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5% on net wealth &gt; 100m US$</a:t>
                      </a:r>
                      <a:endParaRPr lang="es-MX" sz="800" b="0" i="0" u="none" strike="noStrike">
                        <a:effectLst/>
                        <a:latin typeface="Arial" panose="020B0604020202020204" pitchFamily="34" charset="0"/>
                      </a:endParaRPr>
                    </a:p>
                  </a:txBody>
                  <a:tcPr marL="5220" marR="5220" marT="5220" marB="0" anchor="ctr">
                    <a:lnL>
                      <a:noFill/>
                    </a:lnL>
                    <a:lnR>
                      <a:noFill/>
                    </a:lnR>
                    <a:lnT w="19050" cap="flat" cmpd="sng" algn="ctr">
                      <a:solidFill>
                        <a:srgbClr val="9F9F9F"/>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tc>
                  <a:txBody>
                    <a:bodyPr/>
                    <a:lstStyle/>
                    <a:p>
                      <a:pPr algn="ctr" fontAlgn="ctr">
                        <a:buNone/>
                      </a:pPr>
                      <a:r>
                        <a:rPr lang="es-MX" sz="800" b="0" i="0" u="none" strike="noStrike" dirty="0">
                          <a:solidFill>
                            <a:srgbClr val="000000"/>
                          </a:solidFill>
                          <a:effectLst/>
                          <a:latin typeface="Calibri" panose="020F0502020204030204" pitchFamily="34" charset="0"/>
                        </a:rPr>
                        <a:t>5% on net wealth &gt; 100m US$</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rgbClr val="2AA02B"/>
                      </a:solidFill>
                      <a:prstDash val="solid"/>
                      <a:round/>
                      <a:headEnd type="none" w="med" len="med"/>
                      <a:tailEnd type="none" w="med" len="med"/>
                    </a:lnB>
                    <a:noFill/>
                  </a:tcPr>
                </a:tc>
                <a:extLst>
                  <a:ext uri="{0D108BD9-81ED-4DB2-BD59-A6C34878D82A}">
                    <a16:rowId xmlns:a16="http://schemas.microsoft.com/office/drawing/2014/main" val="3324408487"/>
                  </a:ext>
                </a:extLst>
              </a:tr>
              <a:tr h="285606">
                <a:tc gridSpan="2">
                  <a:txBody>
                    <a:bodyPr/>
                    <a:lstStyle/>
                    <a:p>
                      <a:pPr algn="ctr" fontAlgn="ctr">
                        <a:buNone/>
                      </a:pPr>
                      <a:r>
                        <a:rPr lang="es-MX" sz="800" b="0" i="0" u="none" strike="noStrike" dirty="0">
                          <a:solidFill>
                            <a:srgbClr val="000000"/>
                          </a:solidFill>
                          <a:effectLst/>
                          <a:latin typeface="Calibri" panose="020F0502020204030204" pitchFamily="34" charset="0"/>
                        </a:rPr>
                        <a:t>Adults affected</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Top 0.002%</a:t>
                      </a:r>
                      <a:br>
                        <a:rPr lang="es-MX" sz="800" b="0" i="0" u="none" strike="noStrike">
                          <a:solidFill>
                            <a:srgbClr val="000000"/>
                          </a:solidFill>
                          <a:effectLst/>
                          <a:latin typeface="Calibri" panose="020F0502020204030204" pitchFamily="34" charset="0"/>
                        </a:rPr>
                      </a:br>
                      <a:r>
                        <a:rPr lang="es-MX" sz="800" b="0" i="0" u="none" strike="noStrike">
                          <a:solidFill>
                            <a:srgbClr val="000000"/>
                          </a:solidFill>
                          <a:effectLst/>
                          <a:latin typeface="Calibri" panose="020F0502020204030204" pitchFamily="34" charset="0"/>
                        </a:rPr>
                        <a:t>(92,140)</a:t>
                      </a:r>
                      <a:endParaRPr lang="es-MX" sz="800" b="0" i="0" u="none" strike="noStrike">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pPr algn="ctr" fontAlgn="ctr">
                        <a:buNone/>
                      </a:pPr>
                      <a:r>
                        <a:rPr lang="es-MX" sz="800" b="0" i="0" u="none" strike="noStrike">
                          <a:solidFill>
                            <a:srgbClr val="000000"/>
                          </a:solidFill>
                          <a:effectLst/>
                          <a:latin typeface="Calibri" panose="020F0502020204030204" pitchFamily="34" charset="0"/>
                        </a:rPr>
                        <a:t>Top 0.002%</a:t>
                      </a:r>
                      <a:br>
                        <a:rPr lang="es-MX" sz="800" b="0" i="0" u="none" strike="noStrike">
                          <a:solidFill>
                            <a:srgbClr val="000000"/>
                          </a:solidFill>
                          <a:effectLst/>
                          <a:latin typeface="Calibri" panose="020F0502020204030204" pitchFamily="34" charset="0"/>
                        </a:rPr>
                      </a:br>
                      <a:r>
                        <a:rPr lang="es-MX" sz="800" b="0" i="0" u="none" strike="noStrike">
                          <a:solidFill>
                            <a:srgbClr val="000000"/>
                          </a:solidFill>
                          <a:effectLst/>
                          <a:latin typeface="Calibri" panose="020F0502020204030204" pitchFamily="34" charset="0"/>
                        </a:rPr>
                        <a:t>(92,140)</a:t>
                      </a:r>
                      <a:endParaRPr lang="es-MX" sz="800" b="0" i="0" u="none" strike="noStrike">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Top 0.002% </a:t>
                      </a:r>
                      <a:br>
                        <a:rPr lang="es-MX" sz="800" b="0" i="0" u="none" strike="noStrike" dirty="0">
                          <a:solidFill>
                            <a:srgbClr val="000000"/>
                          </a:solidFill>
                          <a:effectLst/>
                          <a:latin typeface="Calibri" panose="020F0502020204030204" pitchFamily="34" charset="0"/>
                        </a:rPr>
                      </a:br>
                      <a:r>
                        <a:rPr lang="es-MX" sz="800" b="0" i="0" u="none" strike="noStrike" dirty="0">
                          <a:solidFill>
                            <a:srgbClr val="000000"/>
                          </a:solidFill>
                          <a:effectLst/>
                          <a:latin typeface="Calibri" panose="020F0502020204030204" pitchFamily="34" charset="0"/>
                        </a:rPr>
                        <a:t>(92,140)</a:t>
                      </a:r>
                      <a:endParaRPr lang="es-MX" sz="800" b="0" i="0" u="none" strike="noStrike" dirty="0">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r>
                        <a:rPr lang="es-MX" sz="800" b="0" i="0" u="none" strike="noStrike">
                          <a:solidFill>
                            <a:srgbClr val="000000"/>
                          </a:solidFill>
                          <a:effectLst/>
                          <a:latin typeface="Calibri" panose="020F0502020204030204" pitchFamily="34" charset="0"/>
                        </a:rPr>
                        <a:t>Top 0.002% </a:t>
                      </a:r>
                      <a:br>
                        <a:rPr lang="es-MX" sz="800" b="0" i="0" u="none" strike="noStrike">
                          <a:solidFill>
                            <a:srgbClr val="000000"/>
                          </a:solidFill>
                          <a:effectLst/>
                          <a:latin typeface="Calibri" panose="020F0502020204030204" pitchFamily="34" charset="0"/>
                        </a:rPr>
                      </a:br>
                      <a:r>
                        <a:rPr lang="es-MX" sz="800" b="0" i="0" u="none" strike="noStrike">
                          <a:solidFill>
                            <a:srgbClr val="000000"/>
                          </a:solidFill>
                          <a:effectLst/>
                          <a:latin typeface="Calibri" panose="020F0502020204030204" pitchFamily="34" charset="0"/>
                        </a:rPr>
                        <a:t>(92,140)</a:t>
                      </a:r>
                      <a:endParaRPr lang="es-MX"/>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Top 0.002%(92,140)</a:t>
                      </a:r>
                      <a:endParaRPr lang="es-MX" sz="800" b="0" i="0" u="none" strike="noStrike">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a:txBody>
                    <a:bodyPr/>
                    <a:lstStyle/>
                    <a:p>
                      <a:pPr algn="ctr" fontAlgn="ctr">
                        <a:buNone/>
                      </a:pPr>
                      <a:r>
                        <a:rPr lang="es-MX" sz="800" b="0" i="0" u="none" strike="noStrike">
                          <a:solidFill>
                            <a:srgbClr val="000000"/>
                          </a:solidFill>
                          <a:effectLst/>
                          <a:latin typeface="Calibri" panose="020F0502020204030204" pitchFamily="34" charset="0"/>
                        </a:rPr>
                        <a:t>Top 0.002%(92,140)</a:t>
                      </a:r>
                      <a:endParaRPr lang="es-MX" sz="800" b="0" i="0" u="none" strike="noStrike">
                        <a:effectLst/>
                        <a:latin typeface="Arial" panose="020B0604020202020204" pitchFamily="34" charset="0"/>
                      </a:endParaRPr>
                    </a:p>
                  </a:txBody>
                  <a:tcPr marL="5220" marR="5220" marT="5220" marB="0" anchor="ctr">
                    <a:lnL>
                      <a:noFill/>
                    </a:lnL>
                    <a:lnR>
                      <a:noFill/>
                    </a:lnR>
                    <a:lnT w="12700" cap="flat" cmpd="sng" algn="ctr">
                      <a:solidFill>
                        <a:srgbClr val="2AA02B"/>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extLst>
                  <a:ext uri="{0D108BD9-81ED-4DB2-BD59-A6C34878D82A}">
                    <a16:rowId xmlns:a16="http://schemas.microsoft.com/office/drawing/2014/main" val="1182187335"/>
                  </a:ext>
                </a:extLst>
              </a:tr>
              <a:tr h="160065">
                <a:tc gridSpan="2">
                  <a:txBody>
                    <a:bodyPr/>
                    <a:lstStyle/>
                    <a:p>
                      <a:pPr algn="ctr" fontAlgn="ctr">
                        <a:buNone/>
                      </a:pPr>
                      <a:r>
                        <a:rPr lang="es-MX" sz="800" b="0" i="0" u="none" strike="noStrike">
                          <a:solidFill>
                            <a:srgbClr val="000000"/>
                          </a:solidFill>
                          <a:effectLst/>
                          <a:latin typeface="Calibri" panose="020F0502020204030204" pitchFamily="34" charset="0"/>
                        </a:rPr>
                        <a:t>Tax revenue ($ billion)</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503</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pPr algn="ctr" fontAlgn="ctr">
                        <a:buNone/>
                      </a:pPr>
                      <a:r>
                        <a:rPr lang="es-MX" sz="800" b="0" i="0" u="none" strike="noStrike">
                          <a:solidFill>
                            <a:srgbClr val="000000"/>
                          </a:solidFill>
                          <a:effectLst/>
                          <a:latin typeface="Calibri" panose="020F0502020204030204" pitchFamily="34" charset="0"/>
                        </a:rPr>
                        <a:t>503</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754</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r>
                        <a:rPr lang="es-MX" sz="800" b="0" i="0" u="none" strike="noStrike" dirty="0">
                          <a:solidFill>
                            <a:srgbClr val="000000"/>
                          </a:solidFill>
                          <a:effectLst/>
                          <a:latin typeface="Calibri" panose="020F0502020204030204" pitchFamily="34" charset="0"/>
                        </a:rPr>
                        <a:t>754</a:t>
                      </a:r>
                      <a:endParaRPr lang="es-MX" dirty="0"/>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1,256</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a:txBody>
                    <a:bodyPr/>
                    <a:lstStyle/>
                    <a:p>
                      <a:pPr algn="ctr" fontAlgn="ctr">
                        <a:buNone/>
                      </a:pPr>
                      <a:r>
                        <a:rPr lang="es-MX" sz="800" b="0" i="0" u="none" strike="noStrike">
                          <a:solidFill>
                            <a:srgbClr val="000000"/>
                          </a:solidFill>
                          <a:effectLst/>
                          <a:latin typeface="Calibri" panose="020F0502020204030204" pitchFamily="34" charset="0"/>
                        </a:rPr>
                        <a:t>1,256</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extLst>
                  <a:ext uri="{0D108BD9-81ED-4DB2-BD59-A6C34878D82A}">
                    <a16:rowId xmlns:a16="http://schemas.microsoft.com/office/drawing/2014/main" val="3892457707"/>
                  </a:ext>
                </a:extLst>
              </a:tr>
              <a:tr h="411146">
                <a:tc gridSpan="2">
                  <a:txBody>
                    <a:bodyPr/>
                    <a:lstStyle/>
                    <a:p>
                      <a:pPr algn="ctr" fontAlgn="ctr">
                        <a:buNone/>
                      </a:pPr>
                      <a:r>
                        <a:rPr lang="es-MX" sz="800" b="0" i="0" u="none" strike="noStrike">
                          <a:solidFill>
                            <a:srgbClr val="000000"/>
                          </a:solidFill>
                          <a:effectLst/>
                          <a:latin typeface="Calibri" panose="020F0502020204030204" pitchFamily="34" charset="0"/>
                        </a:rPr>
                        <a:t>Annual tax revenue as a % of global</a:t>
                      </a:r>
                      <a:br>
                        <a:rPr lang="es-MX" sz="800" b="0" i="0" u="none" strike="noStrike">
                          <a:solidFill>
                            <a:srgbClr val="000000"/>
                          </a:solidFill>
                          <a:effectLst/>
                          <a:latin typeface="Calibri" panose="020F0502020204030204" pitchFamily="34" charset="0"/>
                        </a:rPr>
                      </a:br>
                      <a:r>
                        <a:rPr lang="es-MX" sz="800" b="0" i="0" u="none" strike="noStrike">
                          <a:solidFill>
                            <a:srgbClr val="000000"/>
                          </a:solidFill>
                          <a:effectLst/>
                          <a:latin typeface="Calibri" panose="020F0502020204030204" pitchFamily="34" charset="0"/>
                        </a:rPr>
                        <a:t>GDP (2025)</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0.45%</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pPr algn="ctr" fontAlgn="ctr">
                        <a:buNone/>
                      </a:pPr>
                      <a:r>
                        <a:rPr lang="es-MX" sz="800" b="0" i="0" u="none" strike="noStrike">
                          <a:solidFill>
                            <a:srgbClr val="000000"/>
                          </a:solidFill>
                          <a:effectLst/>
                          <a:latin typeface="Calibri" panose="020F0502020204030204" pitchFamily="34" charset="0"/>
                        </a:rPr>
                        <a:t>0.45%</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0.67%</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gridSpan="2">
                  <a:txBody>
                    <a:bodyPr/>
                    <a:lstStyle/>
                    <a:p>
                      <a:r>
                        <a:rPr lang="es-MX" sz="800" b="0" i="0" u="none" strike="noStrike">
                          <a:solidFill>
                            <a:srgbClr val="000000"/>
                          </a:solidFill>
                          <a:effectLst/>
                          <a:latin typeface="Calibri" panose="020F0502020204030204" pitchFamily="34" charset="0"/>
                        </a:rPr>
                        <a:t>0.67%</a:t>
                      </a:r>
                      <a:endParaRPr lang="es-MX"/>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1.11%</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tc>
                  <a:txBody>
                    <a:bodyPr/>
                    <a:lstStyle/>
                    <a:p>
                      <a:pPr algn="ctr" fontAlgn="ctr">
                        <a:buNone/>
                      </a:pPr>
                      <a:r>
                        <a:rPr lang="es-MX" sz="800" b="0" i="0" u="none" strike="noStrike">
                          <a:solidFill>
                            <a:srgbClr val="000000"/>
                          </a:solidFill>
                          <a:effectLst/>
                          <a:latin typeface="Calibri" panose="020F0502020204030204" pitchFamily="34" charset="0"/>
                        </a:rPr>
                        <a:t>1.11%</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6350" cap="flat" cmpd="sng" algn="ctr">
                      <a:solidFill>
                        <a:srgbClr val="BCBCBC"/>
                      </a:solidFill>
                      <a:prstDash val="solid"/>
                      <a:round/>
                      <a:headEnd type="none" w="med" len="med"/>
                      <a:tailEnd type="none" w="med" len="med"/>
                    </a:lnB>
                    <a:noFill/>
                  </a:tcPr>
                </a:tc>
                <a:extLst>
                  <a:ext uri="{0D108BD9-81ED-4DB2-BD59-A6C34878D82A}">
                    <a16:rowId xmlns:a16="http://schemas.microsoft.com/office/drawing/2014/main" val="3000465300"/>
                  </a:ext>
                </a:extLst>
              </a:tr>
              <a:tr h="566787">
                <a:tc gridSpan="2">
                  <a:txBody>
                    <a:bodyPr/>
                    <a:lstStyle/>
                    <a:p>
                      <a:pPr algn="ctr" fontAlgn="ctr">
                        <a:buNone/>
                      </a:pPr>
                      <a:r>
                        <a:rPr lang="es-MX" sz="800" b="0" i="0" u="none" strike="noStrike" dirty="0">
                          <a:solidFill>
                            <a:srgbClr val="000000"/>
                          </a:solidFill>
                          <a:effectLst/>
                          <a:latin typeface="Calibri" panose="020F0502020204030204" pitchFamily="34" charset="0"/>
                        </a:rPr>
                        <a:t>Annual tax revenue as a % of total</a:t>
                      </a:r>
                      <a:br>
                        <a:rPr lang="es-MX" sz="800" b="0" i="0" u="none" strike="noStrike" dirty="0">
                          <a:solidFill>
                            <a:srgbClr val="000000"/>
                          </a:solidFill>
                          <a:effectLst/>
                          <a:latin typeface="Calibri" panose="020F0502020204030204" pitchFamily="34" charset="0"/>
                        </a:rPr>
                      </a:br>
                      <a:r>
                        <a:rPr lang="es-MX" sz="800" b="0" i="0" u="none" strike="noStrike" dirty="0">
                          <a:solidFill>
                            <a:srgbClr val="000000"/>
                          </a:solidFill>
                          <a:effectLst/>
                          <a:latin typeface="Calibri" panose="020F0502020204030204" pitchFamily="34" charset="0"/>
                        </a:rPr>
                        <a:t>education expenditure in Sub-Saharan</a:t>
                      </a:r>
                      <a:br>
                        <a:rPr lang="es-MX" sz="800" b="0" i="0" u="none" strike="noStrike" dirty="0">
                          <a:solidFill>
                            <a:srgbClr val="000000"/>
                          </a:solidFill>
                          <a:effectLst/>
                          <a:latin typeface="Calibri" panose="020F0502020204030204" pitchFamily="34" charset="0"/>
                        </a:rPr>
                      </a:br>
                      <a:r>
                        <a:rPr lang="es-MX" sz="800" b="0" i="0" u="none" strike="noStrike" dirty="0">
                          <a:solidFill>
                            <a:srgbClr val="000000"/>
                          </a:solidFill>
                          <a:effectLst/>
                          <a:latin typeface="Calibri" panose="020F0502020204030204" pitchFamily="34" charset="0"/>
                        </a:rPr>
                        <a:t>Africa and South &amp; Southeast Asia </a:t>
                      </a:r>
                      <a:br>
                        <a:rPr lang="es-MX" sz="800" b="0" i="0" u="none" strike="noStrike" dirty="0">
                          <a:solidFill>
                            <a:srgbClr val="000000"/>
                          </a:solidFill>
                          <a:effectLst/>
                          <a:latin typeface="Calibri" panose="020F0502020204030204" pitchFamily="34" charset="0"/>
                        </a:rPr>
                      </a:br>
                      <a:r>
                        <a:rPr lang="es-MX" sz="800" b="0" i="0" u="none" strike="noStrike" dirty="0">
                          <a:solidFill>
                            <a:srgbClr val="000000"/>
                          </a:solidFill>
                          <a:effectLst/>
                          <a:latin typeface="Calibri" panose="020F0502020204030204" pitchFamily="34" charset="0"/>
                        </a:rPr>
                        <a:t>(2025)</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hMerge="1">
                  <a:txBody>
                    <a:bodyPr/>
                    <a:lstStyle/>
                    <a:p>
                      <a:pPr algn="ctr" fontAlgn="ctr">
                        <a:buNone/>
                      </a:pPr>
                      <a:r>
                        <a:rPr lang="es-MX" sz="800" b="0" i="0" u="none" strike="noStrike">
                          <a:solidFill>
                            <a:srgbClr val="000000"/>
                          </a:solidFill>
                          <a:effectLst/>
                          <a:latin typeface="Calibri" panose="020F0502020204030204" pitchFamily="34" charset="0"/>
                        </a:rPr>
                        <a:t>1.2x</a:t>
                      </a:r>
                      <a:endParaRPr lang="es-MX" sz="800" b="0" i="0" u="none" strike="noStrike">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rgbClr val="9F9F9F"/>
                      </a:solidFill>
                      <a:prstDash val="solid"/>
                      <a:round/>
                      <a:headEnd type="none" w="med" len="med"/>
                      <a:tailEnd type="none" w="med" len="med"/>
                    </a:lnB>
                    <a:noFill/>
                  </a:tcPr>
                </a:tc>
                <a:tc gridSpan="2">
                  <a:txBody>
                    <a:bodyPr/>
                    <a:lstStyle/>
                    <a:p>
                      <a:pPr algn="ctr" fontAlgn="ctr">
                        <a:buNone/>
                      </a:pPr>
                      <a:r>
                        <a:rPr lang="es-MX" sz="800" b="0" i="0" u="none" strike="noStrike" dirty="0">
                          <a:solidFill>
                            <a:srgbClr val="000000"/>
                          </a:solidFill>
                          <a:effectLst/>
                          <a:latin typeface="Calibri" panose="020F0502020204030204" pitchFamily="34" charset="0"/>
                        </a:rPr>
                        <a:t>1.2x</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1.7x</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rgbClr val="9F9F9F"/>
                      </a:solidFill>
                      <a:prstDash val="solid"/>
                      <a:round/>
                      <a:headEnd type="none" w="med" len="med"/>
                      <a:tailEnd type="none" w="med" len="med"/>
                    </a:lnB>
                    <a:noFill/>
                  </a:tcPr>
                </a:tc>
                <a:tc gridSpan="2">
                  <a:txBody>
                    <a:bodyPr/>
                    <a:lstStyle/>
                    <a:p>
                      <a:r>
                        <a:rPr lang="es-MX" sz="800" b="0" i="0" u="none" strike="noStrike" dirty="0">
                          <a:solidFill>
                            <a:srgbClr val="000000"/>
                          </a:solidFill>
                          <a:effectLst/>
                          <a:latin typeface="Calibri" panose="020F0502020204030204" pitchFamily="34" charset="0"/>
                        </a:rPr>
                        <a:t>1.7x</a:t>
                      </a:r>
                      <a:endParaRPr lang="es-MX" dirty="0"/>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hMerge="1">
                  <a:txBody>
                    <a:bodyPr/>
                    <a:lstStyle/>
                    <a:p>
                      <a:pPr algn="ctr" fontAlgn="ctr">
                        <a:buNone/>
                      </a:pPr>
                      <a:r>
                        <a:rPr lang="es-MX" sz="800" b="0" i="0" u="none" strike="noStrike" dirty="0">
                          <a:solidFill>
                            <a:srgbClr val="000000"/>
                          </a:solidFill>
                          <a:effectLst/>
                          <a:latin typeface="Calibri" panose="020F0502020204030204" pitchFamily="34" charset="0"/>
                        </a:rPr>
                        <a:t>2.9x</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rgbClr val="9F9F9F"/>
                      </a:solidFill>
                      <a:prstDash val="solid"/>
                      <a:round/>
                      <a:headEnd type="none" w="med" len="med"/>
                      <a:tailEnd type="none" w="med" len="med"/>
                    </a:lnB>
                    <a:noFill/>
                  </a:tcPr>
                </a:tc>
                <a:tc>
                  <a:txBody>
                    <a:bodyPr/>
                    <a:lstStyle/>
                    <a:p>
                      <a:pPr algn="ctr" fontAlgn="ctr">
                        <a:buNone/>
                      </a:pPr>
                      <a:r>
                        <a:rPr lang="es-MX" sz="800" b="0" i="0" u="none" strike="noStrike" dirty="0">
                          <a:solidFill>
                            <a:srgbClr val="000000"/>
                          </a:solidFill>
                          <a:effectLst/>
                          <a:latin typeface="Calibri" panose="020F0502020204030204" pitchFamily="34" charset="0"/>
                        </a:rPr>
                        <a:t>2.9x</a:t>
                      </a:r>
                      <a:endParaRPr lang="es-MX" sz="800" b="0" i="0" u="none" strike="noStrike" dirty="0">
                        <a:effectLst/>
                        <a:latin typeface="Arial" panose="020B0604020202020204" pitchFamily="34" charset="0"/>
                      </a:endParaRPr>
                    </a:p>
                  </a:txBody>
                  <a:tcPr marL="5220" marR="5220" marT="5220" marB="0" anchor="ctr">
                    <a:lnL>
                      <a:noFill/>
                    </a:lnL>
                    <a:lnR>
                      <a:noFill/>
                    </a:lnR>
                    <a:lnT w="6350" cap="flat" cmpd="sng" algn="ctr">
                      <a:solidFill>
                        <a:srgbClr val="BCBCBC"/>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767827079"/>
                  </a:ext>
                </a:extLst>
              </a:tr>
              <a:tr h="683257">
                <a:tc gridSpan="7">
                  <a:txBody>
                    <a:bodyPr/>
                    <a:lstStyle/>
                    <a:p>
                      <a:pPr algn="l" fontAlgn="ctr">
                        <a:buNone/>
                      </a:pPr>
                      <a:r>
                        <a:rPr lang="es-MX" sz="800" b="1" i="0" u="none" strike="noStrike" dirty="0">
                          <a:solidFill>
                            <a:srgbClr val="000000"/>
                          </a:solidFill>
                          <a:effectLst/>
                          <a:latin typeface="Calibri" panose="020F0502020204030204" pitchFamily="34" charset="0"/>
                        </a:rPr>
                        <a:t>Interpretation. </a:t>
                      </a:r>
                      <a:r>
                        <a:rPr lang="es-MX" sz="800" b="0" i="0" u="none" strike="noStrike" dirty="0">
                          <a:solidFill>
                            <a:srgbClr val="000000"/>
                          </a:solidFill>
                          <a:effectLst/>
                          <a:latin typeface="Calibri" panose="020F0502020204030204" pitchFamily="34" charset="0"/>
                        </a:rPr>
                        <a:t>This table presents baseline, moderate, and ambitious global wealth tax scenarios applied to centi-millionaires and billionaires worldwide (~92,140 adults). Scenarios vary in rates and thresholds, with projected revenues ranging from  0.45% to 1.11% of global GDP in 2025. </a:t>
                      </a:r>
                      <a:r>
                        <a:rPr lang="es-MX" sz="800" b="1" i="0" u="none" strike="noStrike" dirty="0">
                          <a:solidFill>
                            <a:srgbClr val="000000"/>
                          </a:solidFill>
                          <a:effectLst/>
                          <a:latin typeface="Calibri" panose="020F0502020204030204" pitchFamily="34" charset="0"/>
                        </a:rPr>
                        <a:t>Notes. </a:t>
                      </a:r>
                      <a:r>
                        <a:rPr lang="es-MX" sz="800" b="0" i="0" u="none" strike="noStrike" dirty="0">
                          <a:solidFill>
                            <a:srgbClr val="000000"/>
                          </a:solidFill>
                          <a:effectLst/>
                          <a:latin typeface="Calibri" panose="020F0502020204030204" pitchFamily="34" charset="0"/>
                        </a:rPr>
                        <a:t>Estimates assume 10% tax evasion.</a:t>
                      </a:r>
                      <a:r>
                        <a:rPr lang="es-MX" sz="800" b="1" i="0" u="none" strike="noStrike" dirty="0">
                          <a:solidFill>
                            <a:srgbClr val="000000"/>
                          </a:solidFill>
                          <a:effectLst/>
                          <a:latin typeface="Calibri" panose="020F0502020204030204" pitchFamily="34" charset="0"/>
                        </a:rPr>
                        <a:t> Sources and series: </a:t>
                      </a:r>
                      <a:r>
                        <a:rPr lang="es-MX" sz="800" b="0" i="1" u="none" strike="noStrike" dirty="0">
                          <a:solidFill>
                            <a:srgbClr val="000000"/>
                          </a:solidFill>
                          <a:effectLst/>
                          <a:latin typeface="Calibri" panose="020F0502020204030204" pitchFamily="34" charset="0"/>
                        </a:rPr>
                        <a:t>Global </a:t>
                      </a:r>
                      <a:r>
                        <a:rPr lang="es-MX" sz="800" b="0" i="1" u="none" strike="noStrike" dirty="0" err="1">
                          <a:solidFill>
                            <a:srgbClr val="000000"/>
                          </a:solidFill>
                          <a:effectLst/>
                          <a:latin typeface="Calibri" panose="020F0502020204030204" pitchFamily="34" charset="0"/>
                        </a:rPr>
                        <a:t>Wealth</a:t>
                      </a:r>
                      <a:r>
                        <a:rPr lang="es-MX" sz="800" b="0" i="1" u="none" strike="noStrike" dirty="0">
                          <a:solidFill>
                            <a:srgbClr val="000000"/>
                          </a:solidFill>
                          <a:effectLst/>
                          <a:latin typeface="Calibri" panose="020F0502020204030204" pitchFamily="34" charset="0"/>
                        </a:rPr>
                        <a:t> Tax Simulator</a:t>
                      </a:r>
                      <a:r>
                        <a:rPr lang="es-MX" sz="800" b="0" i="0" u="none" strike="noStrike" dirty="0">
                          <a:solidFill>
                            <a:srgbClr val="000000"/>
                          </a:solidFill>
                          <a:effectLst/>
                          <a:latin typeface="Calibri" panose="020F0502020204030204" pitchFamily="34" charset="0"/>
                        </a:rPr>
                        <a:t> (wid.world/world-wealth-tax-simulator) and  wir2026.wid.world/methodology.</a:t>
                      </a:r>
                      <a:endParaRPr lang="es-MX" sz="800" b="0" i="0" u="none" strike="noStrike" dirty="0">
                        <a:effectLst/>
                        <a:latin typeface="Arial" panose="020B0604020202020204" pitchFamily="34" charset="0"/>
                      </a:endParaRPr>
                    </a:p>
                  </a:txBody>
                  <a:tcPr marL="50117" marR="50117" marT="25058" marB="25058" anchor="b">
                    <a:lnL>
                      <a:noFill/>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lnL w="12700" cmpd="sng">
                      <a:noFill/>
                      <a:prstDash val="solid"/>
                    </a:lnL>
                    <a:lnT w="12700" cap="flat" cmpd="sng" algn="ctr">
                      <a:solidFill>
                        <a:srgbClr val="9F9F9F"/>
                      </a:solidFill>
                      <a:prstDash val="solid"/>
                      <a:round/>
                      <a:headEnd type="none" w="med" len="med"/>
                      <a:tailEnd type="none" w="med" len="med"/>
                    </a:lnT>
                  </a:tcPr>
                </a:tc>
                <a:tc hMerge="1">
                  <a:txBody>
                    <a:bodyPr/>
                    <a:lstStyle/>
                    <a:p>
                      <a:pPr algn="l" fontAlgn="ctr">
                        <a:buNone/>
                      </a:pPr>
                      <a:endParaRPr lang="es-MX" sz="700" b="0" i="0" u="none" strike="noStrike" dirty="0">
                        <a:effectLst/>
                        <a:latin typeface="Arial" panose="020B0604020202020204" pitchFamily="34" charset="0"/>
                      </a:endParaRPr>
                    </a:p>
                  </a:txBody>
                  <a:tcPr marL="50117" marR="50117" marT="25058" marB="25058" anchor="b">
                    <a:lnL>
                      <a:noFill/>
                    </a:lnL>
                    <a:lnR>
                      <a:noFill/>
                    </a:lnR>
                    <a:lnT w="12700" cap="flat" cmpd="sng" algn="ctr">
                      <a:solidFill>
                        <a:srgbClr val="9F9F9F"/>
                      </a:solidFill>
                      <a:prstDash val="solid"/>
                      <a:round/>
                      <a:headEnd type="none" w="med" len="med"/>
                      <a:tailEnd type="none" w="med" len="med"/>
                    </a:lnT>
                    <a:noFill/>
                  </a:tcPr>
                </a:tc>
                <a:extLst>
                  <a:ext uri="{0D108BD9-81ED-4DB2-BD59-A6C34878D82A}">
                    <a16:rowId xmlns:a16="http://schemas.microsoft.com/office/drawing/2014/main" val="170300088"/>
                  </a:ext>
                </a:extLst>
              </a:tr>
              <a:tr h="160065">
                <a:tc>
                  <a:txBody>
                    <a:bodyPr/>
                    <a:lstStyle/>
                    <a:p>
                      <a:pPr algn="l" fontAlgn="b">
                        <a:buNone/>
                      </a:pPr>
                      <a:r>
                        <a:rPr lang="es-MX" sz="800" b="0" i="0" u="none" strike="noStrike">
                          <a:solidFill>
                            <a:srgbClr val="000000"/>
                          </a:solidFill>
                          <a:effectLst/>
                          <a:latin typeface="Calibri" panose="020F0502020204030204" pitchFamily="34" charset="0"/>
                        </a:rPr>
                        <a:t> </a:t>
                      </a:r>
                      <a:endParaRPr lang="es-MX" sz="800" b="0" i="0" u="none" strike="noStrike">
                        <a:effectLst/>
                        <a:latin typeface="Arial" panose="020B0604020202020204" pitchFamily="34" charset="0"/>
                      </a:endParaRPr>
                    </a:p>
                  </a:txBody>
                  <a:tcPr marL="5220" marR="5220" marT="5220" marB="0" anchor="b">
                    <a:lnL>
                      <a:noFill/>
                    </a:lnL>
                    <a:lnR>
                      <a:noFill/>
                    </a:lnR>
                    <a:lnT w="12700" cap="flat" cmpd="sng" algn="ctr">
                      <a:solidFill>
                        <a:schemeClr val="bg1">
                          <a:lumMod val="65000"/>
                        </a:schemeClr>
                      </a:solidFill>
                      <a:prstDash val="solid"/>
                      <a:round/>
                      <a:headEnd type="none" w="med" len="med"/>
                      <a:tailEnd type="none" w="med" len="med"/>
                    </a:lnT>
                    <a:lnB>
                      <a:noFill/>
                    </a:lnB>
                    <a:noFill/>
                  </a:tcPr>
                </a:tc>
                <a:tc gridSpan="2">
                  <a:txBody>
                    <a:bodyPr/>
                    <a:lstStyle/>
                    <a:p>
                      <a:pPr algn="l" fontAlgn="b">
                        <a:buNone/>
                      </a:pPr>
                      <a:r>
                        <a:rPr lang="es-MX" sz="800" b="0" i="0" u="none" strike="noStrike">
                          <a:solidFill>
                            <a:srgbClr val="000000"/>
                          </a:solidFill>
                          <a:effectLst/>
                          <a:latin typeface="Calibri" panose="020F0502020204030204" pitchFamily="34" charset="0"/>
                        </a:rPr>
                        <a:t> </a:t>
                      </a:r>
                      <a:endParaRPr lang="es-MX" sz="800" b="0" i="0" u="none" strike="noStrike">
                        <a:effectLst/>
                        <a:latin typeface="Arial" panose="020B0604020202020204" pitchFamily="34" charset="0"/>
                      </a:endParaRPr>
                    </a:p>
                  </a:txBody>
                  <a:tcPr marL="5220" marR="5220" marT="5220" marB="0" anchor="b">
                    <a:lnL>
                      <a:noFill/>
                    </a:lnL>
                    <a:lnR>
                      <a:noFill/>
                    </a:lnR>
                    <a:lnT w="12700" cap="flat" cmpd="sng" algn="ctr">
                      <a:solidFill>
                        <a:schemeClr val="bg1">
                          <a:lumMod val="65000"/>
                        </a:schemeClr>
                      </a:solidFill>
                      <a:prstDash val="solid"/>
                      <a:round/>
                      <a:headEnd type="none" w="med" len="med"/>
                      <a:tailEnd type="none" w="med" len="med"/>
                    </a:lnT>
                    <a:lnB>
                      <a:noFill/>
                    </a:lnB>
                    <a:noFill/>
                  </a:tcPr>
                </a:tc>
                <a:tc hMerge="1">
                  <a:txBody>
                    <a:bodyPr/>
                    <a:lstStyle/>
                    <a:p>
                      <a:pPr algn="l" fontAlgn="b">
                        <a:buNone/>
                      </a:pPr>
                      <a:endParaRPr lang="es-MX" sz="800" b="0" i="0" u="none" strike="noStrike">
                        <a:effectLst/>
                        <a:latin typeface="Arial" panose="020B0604020202020204" pitchFamily="34" charset="0"/>
                      </a:endParaRPr>
                    </a:p>
                  </a:txBody>
                  <a:tcPr marL="5220" marR="5220" marT="5220" marB="0" anchor="b">
                    <a:lnL>
                      <a:noFill/>
                    </a:lnL>
                    <a:lnR>
                      <a:noFill/>
                    </a:lnR>
                    <a:lnT w="19050" cap="flat" cmpd="sng" algn="ctr">
                      <a:solidFill>
                        <a:srgbClr val="9F9F9F"/>
                      </a:solidFill>
                      <a:prstDash val="solid"/>
                      <a:round/>
                      <a:headEnd type="none" w="med" len="med"/>
                      <a:tailEnd type="none" w="med" len="med"/>
                    </a:lnT>
                    <a:lnB>
                      <a:noFill/>
                    </a:lnB>
                    <a:noFill/>
                  </a:tcPr>
                </a:tc>
                <a:tc gridSpan="2">
                  <a:txBody>
                    <a:bodyPr/>
                    <a:lstStyle/>
                    <a:p>
                      <a:pPr algn="l" fontAlgn="b">
                        <a:buNone/>
                      </a:pPr>
                      <a:r>
                        <a:rPr lang="es-MX" sz="800" b="0" i="0" u="none" strike="noStrike">
                          <a:solidFill>
                            <a:srgbClr val="000000"/>
                          </a:solidFill>
                          <a:effectLst/>
                          <a:latin typeface="Calibri" panose="020F0502020204030204" pitchFamily="34" charset="0"/>
                        </a:rPr>
                        <a:t> </a:t>
                      </a:r>
                      <a:endParaRPr lang="es-MX" sz="800" b="0" i="0" u="none" strike="noStrike">
                        <a:effectLst/>
                        <a:latin typeface="Arial" panose="020B0604020202020204" pitchFamily="34" charset="0"/>
                      </a:endParaRPr>
                    </a:p>
                  </a:txBody>
                  <a:tcPr marL="5220" marR="5220" marT="5220" marB="0" anchor="b">
                    <a:lnL>
                      <a:noFill/>
                    </a:lnL>
                    <a:lnR>
                      <a:noFill/>
                    </a:lnR>
                    <a:lnT w="12700" cap="flat" cmpd="sng" algn="ctr">
                      <a:solidFill>
                        <a:schemeClr val="bg1">
                          <a:lumMod val="65000"/>
                        </a:schemeClr>
                      </a:solidFill>
                      <a:prstDash val="solid"/>
                      <a:round/>
                      <a:headEnd type="none" w="med" len="med"/>
                      <a:tailEnd type="none" w="med" len="med"/>
                    </a:lnT>
                    <a:lnB>
                      <a:noFill/>
                    </a:lnB>
                    <a:noFill/>
                  </a:tcPr>
                </a:tc>
                <a:tc hMerge="1">
                  <a:txBody>
                    <a:bodyPr/>
                    <a:lstStyle/>
                    <a:p>
                      <a:pPr algn="l" fontAlgn="b">
                        <a:buNone/>
                      </a:pPr>
                      <a:endParaRPr lang="es-MX" sz="800" b="0" i="0" u="none" strike="noStrike">
                        <a:effectLst/>
                        <a:latin typeface="Arial" panose="020B0604020202020204" pitchFamily="34" charset="0"/>
                      </a:endParaRPr>
                    </a:p>
                  </a:txBody>
                  <a:tcPr marL="5220" marR="5220" marT="5220" marB="0" anchor="b">
                    <a:lnL>
                      <a:noFill/>
                    </a:lnL>
                    <a:lnR>
                      <a:noFill/>
                    </a:lnR>
                    <a:lnT w="19050" cap="flat" cmpd="sng" algn="ctr">
                      <a:solidFill>
                        <a:srgbClr val="9F9F9F"/>
                      </a:solidFill>
                      <a:prstDash val="solid"/>
                      <a:round/>
                      <a:headEnd type="none" w="med" len="med"/>
                      <a:tailEnd type="none" w="med" len="med"/>
                    </a:lnT>
                    <a:lnB>
                      <a:noFill/>
                    </a:lnB>
                    <a:noFill/>
                  </a:tcPr>
                </a:tc>
                <a:tc gridSpan="2">
                  <a:txBody>
                    <a:bodyPr/>
                    <a:lstStyle/>
                    <a:p>
                      <a:pPr algn="l" fontAlgn="b">
                        <a:buNone/>
                      </a:pPr>
                      <a:r>
                        <a:rPr lang="es-MX" sz="800" b="0" i="0" u="none" strike="noStrike" dirty="0">
                          <a:solidFill>
                            <a:srgbClr val="000000"/>
                          </a:solidFill>
                          <a:effectLst/>
                          <a:latin typeface="Calibri" panose="020F0502020204030204" pitchFamily="34" charset="0"/>
                        </a:rPr>
                        <a:t> </a:t>
                      </a:r>
                      <a:endParaRPr lang="es-MX" sz="800" b="0" i="0" u="none" strike="noStrike" dirty="0">
                        <a:effectLst/>
                        <a:latin typeface="Arial" panose="020B0604020202020204" pitchFamily="34" charset="0"/>
                      </a:endParaRPr>
                    </a:p>
                  </a:txBody>
                  <a:tcPr marL="5220" marR="5220" marT="5220" marB="0" anchor="b">
                    <a:lnL>
                      <a:noFill/>
                    </a:lnL>
                    <a:lnR>
                      <a:noFill/>
                    </a:lnR>
                    <a:lnT w="12700" cap="flat" cmpd="sng" algn="ctr">
                      <a:solidFill>
                        <a:schemeClr val="bg1">
                          <a:lumMod val="65000"/>
                        </a:schemeClr>
                      </a:solidFill>
                      <a:prstDash val="solid"/>
                      <a:round/>
                      <a:headEnd type="none" w="med" len="med"/>
                      <a:tailEnd type="none" w="med" len="med"/>
                    </a:lnT>
                    <a:lnB>
                      <a:noFill/>
                    </a:lnB>
                    <a:noFill/>
                  </a:tcPr>
                </a:tc>
                <a:tc hMerge="1">
                  <a:txBody>
                    <a:bodyPr/>
                    <a:lstStyle/>
                    <a:p>
                      <a:pPr algn="l" fontAlgn="b">
                        <a:buNone/>
                      </a:pPr>
                      <a:endParaRPr lang="es-MX" sz="800" b="0" i="0" u="none" strike="noStrike" dirty="0">
                        <a:effectLst/>
                        <a:latin typeface="Arial" panose="020B0604020202020204" pitchFamily="34" charset="0"/>
                      </a:endParaRPr>
                    </a:p>
                  </a:txBody>
                  <a:tcPr marL="5220" marR="5220" marT="5220" marB="0" anchor="b">
                    <a:lnL>
                      <a:noFill/>
                    </a:lnL>
                    <a:lnR>
                      <a:noFill/>
                    </a:lnR>
                    <a:lnB>
                      <a:noFill/>
                    </a:lnB>
                    <a:noFill/>
                  </a:tcPr>
                </a:tc>
                <a:extLst>
                  <a:ext uri="{0D108BD9-81ED-4DB2-BD59-A6C34878D82A}">
                    <a16:rowId xmlns:a16="http://schemas.microsoft.com/office/drawing/2014/main" val="697402623"/>
                  </a:ext>
                </a:extLst>
              </a:tr>
            </a:tbl>
          </a:graphicData>
        </a:graphic>
      </p:graphicFrame>
    </p:spTree>
    <p:extLst>
      <p:ext uri="{BB962C8B-B14F-4D97-AF65-F5344CB8AC3E}">
        <p14:creationId xmlns:p14="http://schemas.microsoft.com/office/powerpoint/2010/main" val="193338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1450" y="72527"/>
            <a:ext cx="4267200" cy="170560"/>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2. Extreme wealth inequality is persistent and increasing</a:t>
            </a:r>
            <a:endParaRPr sz="1100" dirty="0">
              <a:latin typeface="Arial MT"/>
              <a:cs typeface="Arial MT"/>
            </a:endParaRPr>
          </a:p>
        </p:txBody>
      </p:sp>
      <p:graphicFrame>
        <p:nvGraphicFramePr>
          <p:cNvPr id="5" name="Graphique 1">
            <a:extLst>
              <a:ext uri="{FF2B5EF4-FFF2-40B4-BE49-F238E27FC236}">
                <a16:creationId xmlns:a16="http://schemas.microsoft.com/office/drawing/2014/main" id="{1D908075-F358-1C49-9A24-CA95FDAE6678}"/>
              </a:ext>
            </a:extLst>
          </p:cNvPr>
          <p:cNvGraphicFramePr>
            <a:graphicFrameLocks/>
          </p:cNvGraphicFramePr>
          <p:nvPr>
            <p:extLst>
              <p:ext uri="{D42A27DB-BD31-4B8C-83A1-F6EECF244321}">
                <p14:modId xmlns:p14="http://schemas.microsoft.com/office/powerpoint/2010/main" val="1478228305"/>
              </p:ext>
            </p:extLst>
          </p:nvPr>
        </p:nvGraphicFramePr>
        <p:xfrm>
          <a:off x="-1" y="243086"/>
          <a:ext cx="4610100" cy="32176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501ACA6-9C8B-E256-1AAA-73C75039B13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B5B4626-F8E9-BF04-23D4-611291012F6C}"/>
              </a:ext>
            </a:extLst>
          </p:cNvPr>
          <p:cNvSpPr txBox="1"/>
          <p:nvPr/>
        </p:nvSpPr>
        <p:spPr>
          <a:xfrm>
            <a:off x="171450" y="72527"/>
            <a:ext cx="4267200" cy="170560"/>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3. Wealth has grown much more for the already extremely wealthy</a:t>
            </a:r>
            <a:endParaRPr sz="1100" dirty="0">
              <a:latin typeface="Arial MT"/>
              <a:cs typeface="Arial MT"/>
            </a:endParaRPr>
          </a:p>
        </p:txBody>
      </p:sp>
      <p:graphicFrame>
        <p:nvGraphicFramePr>
          <p:cNvPr id="5" name="Graphique 3">
            <a:extLst>
              <a:ext uri="{FF2B5EF4-FFF2-40B4-BE49-F238E27FC236}">
                <a16:creationId xmlns:a16="http://schemas.microsoft.com/office/drawing/2014/main" id="{71526149-33C0-3F4E-80B1-D06BB6B3DCBB}"/>
              </a:ext>
            </a:extLst>
          </p:cNvPr>
          <p:cNvGraphicFramePr>
            <a:graphicFrameLocks/>
          </p:cNvGraphicFramePr>
          <p:nvPr>
            <p:extLst>
              <p:ext uri="{D42A27DB-BD31-4B8C-83A1-F6EECF244321}">
                <p14:modId xmlns:p14="http://schemas.microsoft.com/office/powerpoint/2010/main" val="4028365309"/>
              </p:ext>
            </p:extLst>
          </p:nvPr>
        </p:nvGraphicFramePr>
        <p:xfrm>
          <a:off x="0" y="286248"/>
          <a:ext cx="4610100" cy="3101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7856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1450" y="72527"/>
            <a:ext cx="4264075" cy="170560"/>
          </a:xfrm>
          <a:prstGeom prst="rect">
            <a:avLst/>
          </a:prstGeom>
        </p:spPr>
        <p:txBody>
          <a:bodyPr vert="horz" wrap="square" lIns="0" tIns="2540" rIns="0" bIns="0" rtlCol="0">
            <a:spAutoFit/>
          </a:bodyPr>
          <a:lstStyle/>
          <a:p>
            <a:pPr marL="12700" marR="5080">
              <a:lnSpc>
                <a:spcPct val="106700"/>
              </a:lnSpc>
              <a:spcBef>
                <a:spcPts val="20"/>
              </a:spcBef>
            </a:pPr>
            <a:r>
              <a:rPr sz="1100" spc="-35" dirty="0">
                <a:solidFill>
                  <a:srgbClr val="337257"/>
                </a:solidFill>
                <a:latin typeface="Arial MT"/>
                <a:cs typeface="Arial MT"/>
              </a:rPr>
              <a:t>Figure</a:t>
            </a:r>
            <a:r>
              <a:rPr sz="1100" spc="-15" dirty="0">
                <a:solidFill>
                  <a:srgbClr val="337257"/>
                </a:solidFill>
                <a:latin typeface="Arial MT"/>
                <a:cs typeface="Arial MT"/>
              </a:rPr>
              <a:t> </a:t>
            </a:r>
            <a:r>
              <a:rPr sz="1100" dirty="0">
                <a:solidFill>
                  <a:srgbClr val="337257"/>
                </a:solidFill>
                <a:latin typeface="Arial MT"/>
                <a:cs typeface="Arial MT"/>
              </a:rPr>
              <a:t>4.</a:t>
            </a:r>
            <a:r>
              <a:rPr sz="1100" spc="110" dirty="0">
                <a:solidFill>
                  <a:srgbClr val="337257"/>
                </a:solidFill>
                <a:latin typeface="Arial MT"/>
                <a:cs typeface="Arial MT"/>
              </a:rPr>
              <a:t> </a:t>
            </a:r>
            <a:r>
              <a:rPr sz="1100" dirty="0">
                <a:solidFill>
                  <a:srgbClr val="337257"/>
                </a:solidFill>
                <a:latin typeface="Arial MT"/>
                <a:cs typeface="Arial MT"/>
              </a:rPr>
              <a:t>The</a:t>
            </a:r>
            <a:r>
              <a:rPr sz="1100" spc="-15" dirty="0">
                <a:solidFill>
                  <a:srgbClr val="337257"/>
                </a:solidFill>
                <a:latin typeface="Arial MT"/>
                <a:cs typeface="Arial MT"/>
              </a:rPr>
              <a:t> </a:t>
            </a:r>
            <a:r>
              <a:rPr sz="1100" spc="-40" dirty="0">
                <a:solidFill>
                  <a:srgbClr val="337257"/>
                </a:solidFill>
                <a:latin typeface="Arial MT"/>
                <a:cs typeface="Arial MT"/>
              </a:rPr>
              <a:t>wealthiest</a:t>
            </a:r>
            <a:r>
              <a:rPr sz="1100" spc="-15" dirty="0">
                <a:solidFill>
                  <a:srgbClr val="337257"/>
                </a:solidFill>
                <a:latin typeface="Arial MT"/>
                <a:cs typeface="Arial MT"/>
              </a:rPr>
              <a:t> </a:t>
            </a:r>
            <a:r>
              <a:rPr sz="1100" spc="-40" dirty="0">
                <a:solidFill>
                  <a:srgbClr val="337257"/>
                </a:solidFill>
                <a:latin typeface="Arial MT"/>
                <a:cs typeface="Arial MT"/>
              </a:rPr>
              <a:t>account</a:t>
            </a:r>
            <a:r>
              <a:rPr sz="1100" spc="-15" dirty="0">
                <a:solidFill>
                  <a:srgbClr val="337257"/>
                </a:solidFill>
                <a:latin typeface="Arial MT"/>
                <a:cs typeface="Arial MT"/>
              </a:rPr>
              <a:t> </a:t>
            </a:r>
            <a:r>
              <a:rPr sz="1100" dirty="0">
                <a:solidFill>
                  <a:srgbClr val="337257"/>
                </a:solidFill>
                <a:latin typeface="Arial MT"/>
                <a:cs typeface="Arial MT"/>
              </a:rPr>
              <a:t>for</a:t>
            </a:r>
            <a:r>
              <a:rPr sz="1100" spc="-15" dirty="0">
                <a:solidFill>
                  <a:srgbClr val="337257"/>
                </a:solidFill>
                <a:latin typeface="Arial MT"/>
                <a:cs typeface="Arial MT"/>
              </a:rPr>
              <a:t> </a:t>
            </a:r>
            <a:r>
              <a:rPr sz="1100" spc="-25" dirty="0">
                <a:solidFill>
                  <a:srgbClr val="337257"/>
                </a:solidFill>
                <a:latin typeface="Arial MT"/>
                <a:cs typeface="Arial MT"/>
              </a:rPr>
              <a:t>much</a:t>
            </a:r>
            <a:r>
              <a:rPr sz="1100" spc="-10" dirty="0">
                <a:solidFill>
                  <a:srgbClr val="337257"/>
                </a:solidFill>
                <a:latin typeface="Arial MT"/>
                <a:cs typeface="Arial MT"/>
              </a:rPr>
              <a:t> </a:t>
            </a:r>
            <a:r>
              <a:rPr sz="1100" spc="-55" dirty="0">
                <a:solidFill>
                  <a:srgbClr val="337257"/>
                </a:solidFill>
                <a:latin typeface="Arial MT"/>
                <a:cs typeface="Arial MT"/>
              </a:rPr>
              <a:t>more</a:t>
            </a:r>
            <a:r>
              <a:rPr sz="1100" spc="-15" dirty="0">
                <a:solidFill>
                  <a:srgbClr val="337257"/>
                </a:solidFill>
                <a:latin typeface="Arial MT"/>
                <a:cs typeface="Arial MT"/>
              </a:rPr>
              <a:t> </a:t>
            </a:r>
            <a:r>
              <a:rPr sz="1100" dirty="0">
                <a:solidFill>
                  <a:srgbClr val="337257"/>
                </a:solidFill>
                <a:latin typeface="Arial MT"/>
                <a:cs typeface="Arial MT"/>
              </a:rPr>
              <a:t>of</a:t>
            </a:r>
            <a:r>
              <a:rPr sz="1100" spc="-10" dirty="0">
                <a:solidFill>
                  <a:srgbClr val="337257"/>
                </a:solidFill>
                <a:latin typeface="Arial MT"/>
                <a:cs typeface="Arial MT"/>
              </a:rPr>
              <a:t> global emissions</a:t>
            </a:r>
            <a:endParaRPr sz="1100" dirty="0">
              <a:latin typeface="Arial MT"/>
              <a:cs typeface="Arial MT"/>
            </a:endParaRPr>
          </a:p>
        </p:txBody>
      </p:sp>
      <p:graphicFrame>
        <p:nvGraphicFramePr>
          <p:cNvPr id="5" name="Gráfico 2">
            <a:extLst>
              <a:ext uri="{FF2B5EF4-FFF2-40B4-BE49-F238E27FC236}">
                <a16:creationId xmlns:a16="http://schemas.microsoft.com/office/drawing/2014/main" id="{2DFB75A0-E3D3-46BD-9B71-79B55C792BED}"/>
              </a:ext>
            </a:extLst>
          </p:cNvPr>
          <p:cNvGraphicFramePr>
            <a:graphicFrameLocks/>
          </p:cNvGraphicFramePr>
          <p:nvPr>
            <p:extLst>
              <p:ext uri="{D42A27DB-BD31-4B8C-83A1-F6EECF244321}">
                <p14:modId xmlns:p14="http://schemas.microsoft.com/office/powerpoint/2010/main" val="2102361362"/>
              </p:ext>
            </p:extLst>
          </p:nvPr>
        </p:nvGraphicFramePr>
        <p:xfrm>
          <a:off x="0" y="243086"/>
          <a:ext cx="4610100" cy="32176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3342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1450" y="72527"/>
            <a:ext cx="4267200" cy="351699"/>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5. Women persistently receive lower labor income than men everywhere</a:t>
            </a:r>
            <a:endParaRPr sz="1100" dirty="0">
              <a:latin typeface="Arial MT"/>
              <a:cs typeface="Arial MT"/>
            </a:endParaRPr>
          </a:p>
        </p:txBody>
      </p:sp>
      <p:graphicFrame>
        <p:nvGraphicFramePr>
          <p:cNvPr id="4" name="Graphique 2">
            <a:extLst>
              <a:ext uri="{FF2B5EF4-FFF2-40B4-BE49-F238E27FC236}">
                <a16:creationId xmlns:a16="http://schemas.microsoft.com/office/drawing/2014/main" id="{0F0BA7EA-C0B0-434F-8EF7-D45A9BB903E3}"/>
              </a:ext>
            </a:extLst>
          </p:cNvPr>
          <p:cNvGraphicFramePr>
            <a:graphicFrameLocks/>
          </p:cNvGraphicFramePr>
          <p:nvPr>
            <p:extLst>
              <p:ext uri="{D42A27DB-BD31-4B8C-83A1-F6EECF244321}">
                <p14:modId xmlns:p14="http://schemas.microsoft.com/office/powerpoint/2010/main" val="1298772077"/>
              </p:ext>
            </p:extLst>
          </p:nvPr>
        </p:nvGraphicFramePr>
        <p:xfrm>
          <a:off x="19050" y="424226"/>
          <a:ext cx="4591050" cy="30365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5250" y="53975"/>
            <a:ext cx="4419600" cy="351699"/>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6.a. After including domestic labor, women earn only 32% of men’s hourly income</a:t>
            </a:r>
            <a:endParaRPr sz="1100" dirty="0">
              <a:latin typeface="Arial MT"/>
              <a:cs typeface="Arial MT"/>
            </a:endParaRPr>
          </a:p>
        </p:txBody>
      </p:sp>
      <p:graphicFrame>
        <p:nvGraphicFramePr>
          <p:cNvPr id="3" name="Gráfico 2">
            <a:extLst>
              <a:ext uri="{FF2B5EF4-FFF2-40B4-BE49-F238E27FC236}">
                <a16:creationId xmlns:a16="http://schemas.microsoft.com/office/drawing/2014/main" id="{14B6E423-4A84-614F-BA37-5DCF29F00989}"/>
              </a:ext>
            </a:extLst>
          </p:cNvPr>
          <p:cNvGraphicFramePr>
            <a:graphicFrameLocks/>
          </p:cNvGraphicFramePr>
          <p:nvPr>
            <p:extLst>
              <p:ext uri="{D42A27DB-BD31-4B8C-83A1-F6EECF244321}">
                <p14:modId xmlns:p14="http://schemas.microsoft.com/office/powerpoint/2010/main" val="3082087142"/>
              </p:ext>
            </p:extLst>
          </p:nvPr>
        </p:nvGraphicFramePr>
        <p:xfrm>
          <a:off x="0" y="405673"/>
          <a:ext cx="4610100" cy="30550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14806-54AD-09A3-9612-569643395C3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C5E248C-04CC-4EAF-A4A1-BBEAD82D5414}"/>
              </a:ext>
            </a:extLst>
          </p:cNvPr>
          <p:cNvSpPr txBox="1"/>
          <p:nvPr/>
        </p:nvSpPr>
        <p:spPr>
          <a:xfrm>
            <a:off x="95300" y="72527"/>
            <a:ext cx="4367530" cy="351699"/>
          </a:xfrm>
          <a:prstGeom prst="rect">
            <a:avLst/>
          </a:prstGeom>
        </p:spPr>
        <p:txBody>
          <a:bodyPr vert="horz" wrap="square" lIns="0" tIns="2540" rIns="0" bIns="0" rtlCol="0">
            <a:spAutoFit/>
          </a:bodyPr>
          <a:lstStyle/>
          <a:p>
            <a:pPr marL="12700" marR="5080">
              <a:lnSpc>
                <a:spcPct val="106700"/>
              </a:lnSpc>
              <a:spcBef>
                <a:spcPts val="20"/>
              </a:spcBef>
            </a:pPr>
            <a:r>
              <a:rPr lang="es-MX" sz="1100" spc="-35" dirty="0">
                <a:solidFill>
                  <a:srgbClr val="337257"/>
                </a:solidFill>
                <a:latin typeface="Arial MT"/>
                <a:cs typeface="Arial MT"/>
              </a:rPr>
              <a:t>Figure 6.b. After including domestic labor, women earn only 32% of men’s hourly income</a:t>
            </a:r>
            <a:endParaRPr sz="1100" dirty="0">
              <a:latin typeface="Arial MT"/>
              <a:cs typeface="Arial MT"/>
            </a:endParaRPr>
          </a:p>
        </p:txBody>
      </p:sp>
      <p:graphicFrame>
        <p:nvGraphicFramePr>
          <p:cNvPr id="4" name="Gráfico 3">
            <a:extLst>
              <a:ext uri="{FF2B5EF4-FFF2-40B4-BE49-F238E27FC236}">
                <a16:creationId xmlns:a16="http://schemas.microsoft.com/office/drawing/2014/main" id="{5F80BEAB-1B68-DC45-A6D3-9B93C9F50C50}"/>
              </a:ext>
            </a:extLst>
          </p:cNvPr>
          <p:cNvGraphicFramePr>
            <a:graphicFrameLocks/>
          </p:cNvGraphicFramePr>
          <p:nvPr>
            <p:extLst>
              <p:ext uri="{D42A27DB-BD31-4B8C-83A1-F6EECF244321}">
                <p14:modId xmlns:p14="http://schemas.microsoft.com/office/powerpoint/2010/main" val="379156331"/>
              </p:ext>
            </p:extLst>
          </p:nvPr>
        </p:nvGraphicFramePr>
        <p:xfrm>
          <a:off x="0" y="424226"/>
          <a:ext cx="4610100" cy="30365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6711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47650" y="72527"/>
            <a:ext cx="4114800" cy="186590"/>
          </a:xfrm>
          <a:prstGeom prst="rect">
            <a:avLst/>
          </a:prstGeom>
        </p:spPr>
        <p:txBody>
          <a:bodyPr vert="horz" wrap="square" lIns="0" tIns="17145" rIns="0" bIns="0" rtlCol="0">
            <a:spAutoFit/>
          </a:bodyPr>
          <a:lstStyle/>
          <a:p>
            <a:pPr marL="12700">
              <a:lnSpc>
                <a:spcPct val="100000"/>
              </a:lnSpc>
              <a:spcBef>
                <a:spcPts val="135"/>
              </a:spcBef>
            </a:pPr>
            <a:r>
              <a:rPr sz="1100" spc="-35" dirty="0">
                <a:solidFill>
                  <a:srgbClr val="337257"/>
                </a:solidFill>
                <a:latin typeface="Arial MT"/>
                <a:cs typeface="Arial MT"/>
              </a:rPr>
              <a:t>Figure</a:t>
            </a:r>
            <a:r>
              <a:rPr sz="1100" spc="-15" dirty="0">
                <a:solidFill>
                  <a:srgbClr val="337257"/>
                </a:solidFill>
                <a:latin typeface="Arial MT"/>
                <a:cs typeface="Arial MT"/>
              </a:rPr>
              <a:t> </a:t>
            </a:r>
            <a:r>
              <a:rPr sz="1100" dirty="0">
                <a:solidFill>
                  <a:srgbClr val="337257"/>
                </a:solidFill>
                <a:latin typeface="Arial MT"/>
                <a:cs typeface="Arial MT"/>
              </a:rPr>
              <a:t>7.</a:t>
            </a:r>
            <a:r>
              <a:rPr sz="1100" spc="114" dirty="0">
                <a:solidFill>
                  <a:srgbClr val="337257"/>
                </a:solidFill>
                <a:latin typeface="Arial MT"/>
                <a:cs typeface="Arial MT"/>
              </a:rPr>
              <a:t> </a:t>
            </a:r>
            <a:r>
              <a:rPr sz="1100" spc="-35" dirty="0">
                <a:solidFill>
                  <a:srgbClr val="337257"/>
                </a:solidFill>
                <a:latin typeface="Arial MT"/>
                <a:cs typeface="Arial MT"/>
              </a:rPr>
              <a:t>Inequality</a:t>
            </a:r>
            <a:r>
              <a:rPr sz="1100" spc="-10" dirty="0">
                <a:solidFill>
                  <a:srgbClr val="337257"/>
                </a:solidFill>
                <a:latin typeface="Arial MT"/>
                <a:cs typeface="Arial MT"/>
              </a:rPr>
              <a:t> </a:t>
            </a:r>
            <a:r>
              <a:rPr sz="1100" spc="-75" dirty="0">
                <a:solidFill>
                  <a:srgbClr val="337257"/>
                </a:solidFill>
                <a:latin typeface="Arial MT"/>
                <a:cs typeface="Arial MT"/>
              </a:rPr>
              <a:t>between</a:t>
            </a:r>
            <a:r>
              <a:rPr sz="1100" spc="-10" dirty="0">
                <a:solidFill>
                  <a:srgbClr val="337257"/>
                </a:solidFill>
                <a:latin typeface="Arial MT"/>
                <a:cs typeface="Arial MT"/>
              </a:rPr>
              <a:t> </a:t>
            </a:r>
            <a:r>
              <a:rPr sz="1100" spc="-65" dirty="0">
                <a:solidFill>
                  <a:srgbClr val="337257"/>
                </a:solidFill>
                <a:latin typeface="Arial MT"/>
                <a:cs typeface="Arial MT"/>
              </a:rPr>
              <a:t>regions</a:t>
            </a:r>
            <a:r>
              <a:rPr sz="1100" spc="-10" dirty="0">
                <a:solidFill>
                  <a:srgbClr val="337257"/>
                </a:solidFill>
                <a:latin typeface="Arial MT"/>
                <a:cs typeface="Arial MT"/>
              </a:rPr>
              <a:t> </a:t>
            </a:r>
            <a:r>
              <a:rPr sz="1100" dirty="0">
                <a:solidFill>
                  <a:srgbClr val="337257"/>
                </a:solidFill>
                <a:latin typeface="Arial MT"/>
                <a:cs typeface="Arial MT"/>
              </a:rPr>
              <a:t>is</a:t>
            </a:r>
            <a:r>
              <a:rPr sz="1100" spc="-10" dirty="0">
                <a:solidFill>
                  <a:srgbClr val="337257"/>
                </a:solidFill>
                <a:latin typeface="Arial MT"/>
                <a:cs typeface="Arial MT"/>
              </a:rPr>
              <a:t> </a:t>
            </a:r>
            <a:r>
              <a:rPr sz="1100" spc="-65" dirty="0">
                <a:solidFill>
                  <a:srgbClr val="337257"/>
                </a:solidFill>
                <a:latin typeface="Arial MT"/>
                <a:cs typeface="Arial MT"/>
              </a:rPr>
              <a:t>also</a:t>
            </a:r>
            <a:r>
              <a:rPr sz="1100" spc="-10" dirty="0">
                <a:solidFill>
                  <a:srgbClr val="337257"/>
                </a:solidFill>
                <a:latin typeface="Arial MT"/>
                <a:cs typeface="Arial MT"/>
              </a:rPr>
              <a:t> </a:t>
            </a:r>
            <a:r>
              <a:rPr sz="1100" spc="-45" dirty="0">
                <a:solidFill>
                  <a:srgbClr val="337257"/>
                </a:solidFill>
                <a:latin typeface="Arial MT"/>
                <a:cs typeface="Arial MT"/>
              </a:rPr>
              <a:t>immense</a:t>
            </a:r>
            <a:endParaRPr sz="1100" dirty="0">
              <a:latin typeface="Arial MT"/>
              <a:cs typeface="Arial MT"/>
            </a:endParaRPr>
          </a:p>
        </p:txBody>
      </p:sp>
      <p:graphicFrame>
        <p:nvGraphicFramePr>
          <p:cNvPr id="4" name="Graphique 1">
            <a:extLst>
              <a:ext uri="{FF2B5EF4-FFF2-40B4-BE49-F238E27FC236}">
                <a16:creationId xmlns:a16="http://schemas.microsoft.com/office/drawing/2014/main" id="{889ECB12-1DEE-AA4C-9C3F-78DE4912560A}"/>
              </a:ext>
            </a:extLst>
          </p:cNvPr>
          <p:cNvGraphicFramePr>
            <a:graphicFrameLocks/>
          </p:cNvGraphicFramePr>
          <p:nvPr>
            <p:extLst>
              <p:ext uri="{D42A27DB-BD31-4B8C-83A1-F6EECF244321}">
                <p14:modId xmlns:p14="http://schemas.microsoft.com/office/powerpoint/2010/main" val="1155554987"/>
              </p:ext>
            </p:extLst>
          </p:nvPr>
        </p:nvGraphicFramePr>
        <p:xfrm>
          <a:off x="0" y="259117"/>
          <a:ext cx="4610100" cy="320163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3725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892</TotalTime>
  <Words>3406</Words>
  <Application>Microsoft Office PowerPoint</Application>
  <PresentationFormat>Custom</PresentationFormat>
  <Paragraphs>137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Arial MT</vt:lpstr>
      <vt:lpstr>Calibri</vt:lpstr>
      <vt:lpstr>Tahoma</vt:lpstr>
      <vt:lpstr>Office Theme</vt:lpstr>
      <vt:lpstr>World Inequality Report 2026</vt:lpstr>
      <vt:lpstr>Figure 1. The world is extremely unequal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Inequality Report 2026</dc:title>
  <dc:creator>Lucas Chancel, Ricardo Gómez-Carrera, Rowaida Moshrif,Thomas Piketty</dc:creator>
  <cp:lastModifiedBy>Ricardo Gomez Carrera</cp:lastModifiedBy>
  <cp:revision>35</cp:revision>
  <dcterms:created xsi:type="dcterms:W3CDTF">2025-11-18T01:15:36Z</dcterms:created>
  <dcterms:modified xsi:type="dcterms:W3CDTF">2025-11-20T16:54:54Z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2025-11-12T00:00:00Z</vt:filetime>
  </property>
  <property fmtid="{D5CDD505-2E9C-101B-9397-08002B2CF9AE}" pid="3" name="Creator">
    <vt:lpwstr>LaTeX via pandoc</vt:lpwstr>
  </property>
  <property fmtid="{D5CDD505-2E9C-101B-9397-08002B2CF9AE}" pid="4" name="LastSaved">
    <vt:filetime>2025-11-18T00:00:00Z</vt:filetime>
  </property>
  <property fmtid="{D5CDD505-2E9C-101B-9397-08002B2CF9AE}" pid="5" name="PTEX.Fullbanner">
    <vt:lpwstr>This is MiKTeX-pdfTeX 4.19.0 (1.40.26)</vt:lpwstr>
  </property>
  <property fmtid="{D5CDD505-2E9C-101B-9397-08002B2CF9AE}" pid="6" name="Producer">
    <vt:lpwstr>MiKTeX pdfTeX-1.40.26</vt:lpwstr>
  </property>
</Properties>
</file>